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3.xml" ContentType="application/vnd.openxmlformats-officedocument.presentationml.notesSlide+xml"/>
  <Override PartName="/ppt/comments/comment9.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0.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29" r:id="rId1"/>
  </p:sldMasterIdLst>
  <p:notesMasterIdLst>
    <p:notesMasterId r:id="rId58"/>
  </p:notesMasterIdLst>
  <p:sldIdLst>
    <p:sldId id="256" r:id="rId2"/>
    <p:sldId id="319" r:id="rId3"/>
    <p:sldId id="309" r:id="rId4"/>
    <p:sldId id="320" r:id="rId5"/>
    <p:sldId id="258" r:id="rId6"/>
    <p:sldId id="321" r:id="rId7"/>
    <p:sldId id="260" r:id="rId8"/>
    <p:sldId id="261" r:id="rId9"/>
    <p:sldId id="262" r:id="rId10"/>
    <p:sldId id="263" r:id="rId11"/>
    <p:sldId id="264" r:id="rId12"/>
    <p:sldId id="265" r:id="rId13"/>
    <p:sldId id="266" r:id="rId14"/>
    <p:sldId id="267" r:id="rId15"/>
    <p:sldId id="314" r:id="rId16"/>
    <p:sldId id="322" r:id="rId17"/>
    <p:sldId id="269" r:id="rId18"/>
    <p:sldId id="308" r:id="rId19"/>
    <p:sldId id="270" r:id="rId20"/>
    <p:sldId id="272" r:id="rId21"/>
    <p:sldId id="273" r:id="rId22"/>
    <p:sldId id="274" r:id="rId23"/>
    <p:sldId id="307" r:id="rId24"/>
    <p:sldId id="275" r:id="rId25"/>
    <p:sldId id="276" r:id="rId26"/>
    <p:sldId id="277" r:id="rId27"/>
    <p:sldId id="305" r:id="rId28"/>
    <p:sldId id="278" r:id="rId29"/>
    <p:sldId id="279" r:id="rId30"/>
    <p:sldId id="280" r:id="rId31"/>
    <p:sldId id="317" r:id="rId32"/>
    <p:sldId id="282" r:id="rId33"/>
    <p:sldId id="283" r:id="rId34"/>
    <p:sldId id="315" r:id="rId35"/>
    <p:sldId id="312" r:id="rId36"/>
    <p:sldId id="285" r:id="rId37"/>
    <p:sldId id="286" r:id="rId38"/>
    <p:sldId id="287" r:id="rId39"/>
    <p:sldId id="288" r:id="rId40"/>
    <p:sldId id="289" r:id="rId41"/>
    <p:sldId id="290" r:id="rId42"/>
    <p:sldId id="291" r:id="rId43"/>
    <p:sldId id="292" r:id="rId44"/>
    <p:sldId id="318" r:id="rId45"/>
    <p:sldId id="294" r:id="rId46"/>
    <p:sldId id="295" r:id="rId47"/>
    <p:sldId id="296" r:id="rId48"/>
    <p:sldId id="297" r:id="rId49"/>
    <p:sldId id="306" r:id="rId50"/>
    <p:sldId id="299" r:id="rId51"/>
    <p:sldId id="300" r:id="rId52"/>
    <p:sldId id="301" r:id="rId53"/>
    <p:sldId id="313" r:id="rId54"/>
    <p:sldId id="303" r:id="rId55"/>
    <p:sldId id="325" r:id="rId56"/>
    <p:sldId id="32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ob Zizmor" initials="" lastIdx="1" clrIdx="0"/>
  <p:cmAuthor id="1" name="Hiatt, Meagan E" initials="HME" lastIdx="18"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9E74"/>
    <a:srgbClr val="C0EAD3"/>
    <a:srgbClr val="DDF3E9"/>
    <a:srgbClr val="C3EAC0"/>
    <a:srgbClr val="AFDBC3"/>
    <a:srgbClr val="BCD7B3"/>
    <a:srgbClr val="DCECC6"/>
    <a:srgbClr val="C9E0A8"/>
    <a:srgbClr val="ACC3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3" autoAdjust="0"/>
    <p:restoredTop sz="94434" autoAdjust="0"/>
  </p:normalViewPr>
  <p:slideViewPr>
    <p:cSldViewPr snapToGrid="0" snapToObjects="1">
      <p:cViewPr varScale="1">
        <p:scale>
          <a:sx n="70" d="100"/>
          <a:sy n="70" d="100"/>
        </p:scale>
        <p:origin x="56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9-29T14:07:34.058" idx="16">
    <p:pos x="10" y="10"/>
    <p:text>Citation for 1.6mil, photos</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0" idx="1">
    <p:pos x="6000" y="0"/>
    <p:text>"begin final testing" -&gt; "final testing"?</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5-09-29T14:09:38.270" idx="17">
    <p:pos x="10" y="10"/>
    <p:text>Make nicer looking</p:text>
    <p:extLst>
      <p:ext uri="{C676402C-5697-4E1C-873F-D02D1690AC5C}">
        <p15:threadingInfo xmlns:p15="http://schemas.microsoft.com/office/powerpoint/2012/main" timeZoneBias="240"/>
      </p:ext>
    </p:extLst>
  </p:cm>
  <p:cm authorId="1" dt="2015-09-29T14:11:21.977" idx="18">
    <p:pos x="106" y="106"/>
    <p:text>Metrics for this slide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9-29T14:12:28.061" idx="5">
    <p:pos x="10" y="10"/>
    <p:text>Have photo examples of sockets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5-09-29T14:13:58.967" idx="6">
    <p:pos x="10" y="10"/>
    <p:text>smart art - add photos in square</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5-09-29T14:15:40.123" idx="7">
    <p:pos x="10" y="10"/>
    <p:text>Used as a research tool for sockets.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5-09-29T14:30:22.697" idx="12">
    <p:pos x="10" y="10"/>
    <p:text>Power requirements</p:text>
    <p:extLst>
      <p:ext uri="{C676402C-5697-4E1C-873F-D02D1690AC5C}">
        <p15:threadingInfo xmlns:p15="http://schemas.microsoft.com/office/powerpoint/2012/main" timeZoneBias="240"/>
      </p:ext>
    </p:extLst>
  </p:cm>
  <p:cm authorId="1" dt="2015-09-29T14:30:44.236" idx="13">
    <p:pos x="106" y="106"/>
    <p:text>Motor photos</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5-09-29T14:31:59.974" idx="14">
    <p:pos x="10" y="10"/>
    <p:text>Reset switch, debug hidden</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5-09-29T14:33:18.305" idx="15">
    <p:pos x="10" y="10"/>
    <p:text>Ask clancy</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5-09-29T14:00:26.075" idx="1">
    <p:pos x="10" y="10"/>
    <p:text>Make the determine goal a subsystem</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4797CA-1626-A046-86A9-FE49918F0776}" type="doc">
      <dgm:prSet loTypeId="urn:microsoft.com/office/officeart/2005/8/layout/vList5" loCatId="" qsTypeId="urn:microsoft.com/office/officeart/2005/8/quickstyle/simple4" qsCatId="simple" csTypeId="urn:microsoft.com/office/officeart/2005/8/colors/accent0_3" csCatId="mainScheme" phldr="1"/>
      <dgm:spPr/>
      <dgm:t>
        <a:bodyPr/>
        <a:lstStyle/>
        <a:p>
          <a:endParaRPr lang="en-US"/>
        </a:p>
      </dgm:t>
    </dgm:pt>
    <dgm:pt modelId="{55E59B83-3B65-9D41-BE59-C04D4AED9A65}">
      <dgm:prSet phldrT="[Text]"/>
      <dgm:spPr/>
      <dgm:t>
        <a:bodyPr/>
        <a:lstStyle/>
        <a:p>
          <a:r>
            <a:rPr lang="en-US" dirty="0" smtClean="0"/>
            <a:t>Safe</a:t>
          </a:r>
          <a:endParaRPr lang="en-US" dirty="0"/>
        </a:p>
      </dgm:t>
    </dgm:pt>
    <dgm:pt modelId="{10F30C01-7110-8A4D-BA57-D057F3A9BE4F}" type="parTrans" cxnId="{A7449A75-21BE-3F43-AB05-2330BB73471B}">
      <dgm:prSet/>
      <dgm:spPr/>
      <dgm:t>
        <a:bodyPr/>
        <a:lstStyle/>
        <a:p>
          <a:endParaRPr lang="en-US"/>
        </a:p>
      </dgm:t>
    </dgm:pt>
    <dgm:pt modelId="{778005DF-6809-6343-B77B-675927B9EC29}" type="sibTrans" cxnId="{A7449A75-21BE-3F43-AB05-2330BB73471B}">
      <dgm:prSet/>
      <dgm:spPr/>
      <dgm:t>
        <a:bodyPr/>
        <a:lstStyle/>
        <a:p>
          <a:endParaRPr lang="en-US"/>
        </a:p>
      </dgm:t>
    </dgm:pt>
    <dgm:pt modelId="{FCC8C755-636E-E24A-A0F1-E39BE5D7BE23}">
      <dgm:prSet phldrT="[Text]"/>
      <dgm:spPr/>
      <dgm:t>
        <a:bodyPr/>
        <a:lstStyle/>
        <a:p>
          <a:r>
            <a:rPr lang="en-US" dirty="0" smtClean="0"/>
            <a:t>Must not cause more harm than current socket technologies</a:t>
          </a:r>
          <a:endParaRPr lang="en-US" dirty="0"/>
        </a:p>
      </dgm:t>
    </dgm:pt>
    <dgm:pt modelId="{AE9E71FF-A54B-954F-ADAF-E991DB10855A}" type="parTrans" cxnId="{8EA46FF5-A0A1-BD4F-A144-0DF6BE9A692B}">
      <dgm:prSet/>
      <dgm:spPr/>
      <dgm:t>
        <a:bodyPr/>
        <a:lstStyle/>
        <a:p>
          <a:endParaRPr lang="en-US"/>
        </a:p>
      </dgm:t>
    </dgm:pt>
    <dgm:pt modelId="{717A441E-A675-7849-9288-6601E1AB0929}" type="sibTrans" cxnId="{8EA46FF5-A0A1-BD4F-A144-0DF6BE9A692B}">
      <dgm:prSet/>
      <dgm:spPr/>
      <dgm:t>
        <a:bodyPr/>
        <a:lstStyle/>
        <a:p>
          <a:endParaRPr lang="en-US"/>
        </a:p>
      </dgm:t>
    </dgm:pt>
    <dgm:pt modelId="{6A22834C-AB73-A049-8AFC-9CF93356B959}">
      <dgm:prSet phldrT="[Text]"/>
      <dgm:spPr/>
      <dgm:t>
        <a:bodyPr/>
        <a:lstStyle/>
        <a:p>
          <a:r>
            <a:rPr lang="en-US" dirty="0" smtClean="0"/>
            <a:t>Reliable</a:t>
          </a:r>
          <a:endParaRPr lang="en-US" dirty="0"/>
        </a:p>
      </dgm:t>
    </dgm:pt>
    <dgm:pt modelId="{2B50587F-E561-B342-A7E0-BF4AD273E721}" type="parTrans" cxnId="{82B8CC4E-2D3F-814C-AD6E-862D9213C9FC}">
      <dgm:prSet/>
      <dgm:spPr/>
      <dgm:t>
        <a:bodyPr/>
        <a:lstStyle/>
        <a:p>
          <a:endParaRPr lang="en-US"/>
        </a:p>
      </dgm:t>
    </dgm:pt>
    <dgm:pt modelId="{9AF56743-6AEF-1D4D-BE2E-C5E8D956FE80}" type="sibTrans" cxnId="{82B8CC4E-2D3F-814C-AD6E-862D9213C9FC}">
      <dgm:prSet/>
      <dgm:spPr/>
      <dgm:t>
        <a:bodyPr/>
        <a:lstStyle/>
        <a:p>
          <a:endParaRPr lang="en-US"/>
        </a:p>
      </dgm:t>
    </dgm:pt>
    <dgm:pt modelId="{8534AA4B-1310-6541-B022-6B854C8D3543}">
      <dgm:prSet phldrT="[Text]"/>
      <dgm:spPr/>
      <dgm:t>
        <a:bodyPr/>
        <a:lstStyle/>
        <a:p>
          <a:r>
            <a:rPr lang="en-US" dirty="0" smtClean="0"/>
            <a:t>Must fail in predictable ways which shall not harm user </a:t>
          </a:r>
          <a:endParaRPr lang="en-US" dirty="0"/>
        </a:p>
      </dgm:t>
    </dgm:pt>
    <dgm:pt modelId="{C5731DF1-6240-1A42-B6B1-AD5A16BA1AA4}" type="parTrans" cxnId="{3368A325-A679-3E4D-B35C-D5D7A2225ACD}">
      <dgm:prSet/>
      <dgm:spPr/>
      <dgm:t>
        <a:bodyPr/>
        <a:lstStyle/>
        <a:p>
          <a:endParaRPr lang="en-US"/>
        </a:p>
      </dgm:t>
    </dgm:pt>
    <dgm:pt modelId="{E06FAE18-0FD0-2D41-9782-F653B5ABFD8B}" type="sibTrans" cxnId="{3368A325-A679-3E4D-B35C-D5D7A2225ACD}">
      <dgm:prSet/>
      <dgm:spPr/>
      <dgm:t>
        <a:bodyPr/>
        <a:lstStyle/>
        <a:p>
          <a:endParaRPr lang="en-US"/>
        </a:p>
      </dgm:t>
    </dgm:pt>
    <dgm:pt modelId="{6B3A90A5-55F4-D24C-B8C5-17D10B8113C1}">
      <dgm:prSet phldrT="[Text]"/>
      <dgm:spPr/>
      <dgm:t>
        <a:bodyPr/>
        <a:lstStyle/>
        <a:p>
          <a:r>
            <a:rPr lang="en-US" dirty="0" smtClean="0"/>
            <a:t>Comfortable</a:t>
          </a:r>
          <a:endParaRPr lang="en-US" dirty="0"/>
        </a:p>
      </dgm:t>
    </dgm:pt>
    <dgm:pt modelId="{953263C7-3FFF-D44D-B97B-FC614C2EF021}" type="parTrans" cxnId="{73BAEAB0-A3FF-8E4E-9905-B08ADAF09D52}">
      <dgm:prSet/>
      <dgm:spPr/>
      <dgm:t>
        <a:bodyPr/>
        <a:lstStyle/>
        <a:p>
          <a:endParaRPr lang="en-US"/>
        </a:p>
      </dgm:t>
    </dgm:pt>
    <dgm:pt modelId="{2B122607-92E1-9941-B2B2-F0A78A9DD801}" type="sibTrans" cxnId="{73BAEAB0-A3FF-8E4E-9905-B08ADAF09D52}">
      <dgm:prSet/>
      <dgm:spPr/>
      <dgm:t>
        <a:bodyPr/>
        <a:lstStyle/>
        <a:p>
          <a:endParaRPr lang="en-US"/>
        </a:p>
      </dgm:t>
    </dgm:pt>
    <dgm:pt modelId="{98B5E318-4428-5E4B-91F4-5A6D31537556}">
      <dgm:prSet phldrT="[Text]"/>
      <dgm:spPr/>
      <dgm:t>
        <a:bodyPr/>
        <a:lstStyle/>
        <a:p>
          <a:r>
            <a:rPr lang="en-US" dirty="0" smtClean="0"/>
            <a:t>Be comparable in comfort to current technologies</a:t>
          </a:r>
          <a:endParaRPr lang="en-US" dirty="0"/>
        </a:p>
      </dgm:t>
    </dgm:pt>
    <dgm:pt modelId="{AD639384-1BAF-F44D-AD15-4EE96E20A8D2}" type="parTrans" cxnId="{183AC15D-BBBF-F548-8BFB-5D62EF4E11A4}">
      <dgm:prSet/>
      <dgm:spPr/>
      <dgm:t>
        <a:bodyPr/>
        <a:lstStyle/>
        <a:p>
          <a:endParaRPr lang="en-US"/>
        </a:p>
      </dgm:t>
    </dgm:pt>
    <dgm:pt modelId="{E2EA91CC-4746-D548-B57F-180FEBDF80EF}" type="sibTrans" cxnId="{183AC15D-BBBF-F548-8BFB-5D62EF4E11A4}">
      <dgm:prSet/>
      <dgm:spPr/>
      <dgm:t>
        <a:bodyPr/>
        <a:lstStyle/>
        <a:p>
          <a:endParaRPr lang="en-US"/>
        </a:p>
      </dgm:t>
    </dgm:pt>
    <dgm:pt modelId="{D47F475E-1BB6-8E48-9944-3F4BB9D79EC9}">
      <dgm:prSet phldrT="[Text]"/>
      <dgm:spPr/>
      <dgm:t>
        <a:bodyPr/>
        <a:lstStyle/>
        <a:p>
          <a:r>
            <a:rPr lang="en-US" dirty="0" smtClean="0"/>
            <a:t>Meet FDA device requirements</a:t>
          </a:r>
          <a:r>
            <a:rPr lang="en-US" baseline="30000" dirty="0" smtClean="0"/>
            <a:t>11</a:t>
          </a:r>
          <a:endParaRPr lang="en-US" dirty="0"/>
        </a:p>
      </dgm:t>
    </dgm:pt>
    <dgm:pt modelId="{3DEE6334-13FC-3047-961A-48065F931F3C}" type="parTrans" cxnId="{6F9A40FF-8BA0-DC4E-9A6B-F797AA63AB6D}">
      <dgm:prSet/>
      <dgm:spPr/>
      <dgm:t>
        <a:bodyPr/>
        <a:lstStyle/>
        <a:p>
          <a:endParaRPr lang="en-US"/>
        </a:p>
      </dgm:t>
    </dgm:pt>
    <dgm:pt modelId="{158E4B10-39D5-8B46-A8C0-E0A71A03E0AF}" type="sibTrans" cxnId="{6F9A40FF-8BA0-DC4E-9A6B-F797AA63AB6D}">
      <dgm:prSet/>
      <dgm:spPr/>
      <dgm:t>
        <a:bodyPr/>
        <a:lstStyle/>
        <a:p>
          <a:endParaRPr lang="en-US"/>
        </a:p>
      </dgm:t>
    </dgm:pt>
    <dgm:pt modelId="{0C922057-DE0D-AD42-BEF8-2ECE9F844FE0}">
      <dgm:prSet phldrT="[Text]"/>
      <dgm:spPr/>
      <dgm:t>
        <a:bodyPr/>
        <a:lstStyle/>
        <a:p>
          <a:r>
            <a:rPr lang="en-US" dirty="0" smtClean="0"/>
            <a:t>Minimal user-input</a:t>
          </a:r>
          <a:endParaRPr lang="en-US" dirty="0"/>
        </a:p>
      </dgm:t>
    </dgm:pt>
    <dgm:pt modelId="{148E2D43-1587-C149-88D9-2541A3810B6B}" type="parTrans" cxnId="{D97A3752-64A9-5F4E-9880-A5B849EBA843}">
      <dgm:prSet/>
      <dgm:spPr/>
      <dgm:t>
        <a:bodyPr/>
        <a:lstStyle/>
        <a:p>
          <a:endParaRPr lang="en-US"/>
        </a:p>
      </dgm:t>
    </dgm:pt>
    <dgm:pt modelId="{8FB8E220-6936-414A-B66D-DC9B7F1FEAD8}" type="sibTrans" cxnId="{D97A3752-64A9-5F4E-9880-A5B849EBA843}">
      <dgm:prSet/>
      <dgm:spPr/>
      <dgm:t>
        <a:bodyPr/>
        <a:lstStyle/>
        <a:p>
          <a:endParaRPr lang="en-US"/>
        </a:p>
      </dgm:t>
    </dgm:pt>
    <dgm:pt modelId="{AECA968D-753F-B143-BCBD-9365D0CDBB20}">
      <dgm:prSet phldrT="[Text]"/>
      <dgm:spPr/>
      <dgm:t>
        <a:bodyPr/>
        <a:lstStyle/>
        <a:p>
          <a:r>
            <a:rPr lang="en-US" dirty="0" smtClean="0"/>
            <a:t>No need for adjustments throughout the day after initial donning</a:t>
          </a:r>
          <a:endParaRPr lang="en-US" dirty="0"/>
        </a:p>
      </dgm:t>
    </dgm:pt>
    <dgm:pt modelId="{4E0D6A33-2109-5D42-8192-D497AA61BF2F}" type="parTrans" cxnId="{AF038245-D87F-B244-92B8-C967C966F2FA}">
      <dgm:prSet/>
      <dgm:spPr/>
      <dgm:t>
        <a:bodyPr/>
        <a:lstStyle/>
        <a:p>
          <a:endParaRPr lang="en-US"/>
        </a:p>
      </dgm:t>
    </dgm:pt>
    <dgm:pt modelId="{14404EC4-014D-0E47-A6E4-A6C9CDD26091}" type="sibTrans" cxnId="{AF038245-D87F-B244-92B8-C967C966F2FA}">
      <dgm:prSet/>
      <dgm:spPr/>
      <dgm:t>
        <a:bodyPr/>
        <a:lstStyle/>
        <a:p>
          <a:endParaRPr lang="en-US"/>
        </a:p>
      </dgm:t>
    </dgm:pt>
    <dgm:pt modelId="{0169357F-B037-C646-A161-DB03E21452B6}">
      <dgm:prSet phldrT="[Text]"/>
      <dgm:spPr/>
      <dgm:t>
        <a:bodyPr/>
        <a:lstStyle/>
        <a:p>
          <a:r>
            <a:rPr lang="en-US" dirty="0" smtClean="0"/>
            <a:t>Long-lasting (daily use)</a:t>
          </a:r>
          <a:endParaRPr lang="en-US" dirty="0"/>
        </a:p>
      </dgm:t>
    </dgm:pt>
    <dgm:pt modelId="{62038155-58FA-A646-BC01-1AC85E486441}" type="parTrans" cxnId="{8E2C41B3-352D-9F47-A53A-C08A98903469}">
      <dgm:prSet/>
      <dgm:spPr/>
      <dgm:t>
        <a:bodyPr/>
        <a:lstStyle/>
        <a:p>
          <a:endParaRPr lang="en-US"/>
        </a:p>
      </dgm:t>
    </dgm:pt>
    <dgm:pt modelId="{A0DCB828-358B-474C-A05E-7AAD1CDB1494}" type="sibTrans" cxnId="{8E2C41B3-352D-9F47-A53A-C08A98903469}">
      <dgm:prSet/>
      <dgm:spPr/>
      <dgm:t>
        <a:bodyPr/>
        <a:lstStyle/>
        <a:p>
          <a:endParaRPr lang="en-US"/>
        </a:p>
      </dgm:t>
    </dgm:pt>
    <dgm:pt modelId="{0CD14BA8-3E0B-564B-A916-F2D8E10EF14A}">
      <dgm:prSet phldrT="[Text]"/>
      <dgm:spPr/>
      <dgm:t>
        <a:bodyPr/>
        <a:lstStyle/>
        <a:p>
          <a:r>
            <a:rPr lang="en-US" dirty="0" smtClean="0"/>
            <a:t>No need to recharge or adjust for minimum of average shopping trip length (58 minutes)</a:t>
          </a:r>
          <a:r>
            <a:rPr lang="en-US" baseline="30000" dirty="0" smtClean="0"/>
            <a:t>12</a:t>
          </a:r>
          <a:endParaRPr lang="en-US" baseline="30000" dirty="0"/>
        </a:p>
      </dgm:t>
    </dgm:pt>
    <dgm:pt modelId="{5B4227A1-DDD1-2D4E-A6ED-1E620FC90E77}" type="parTrans" cxnId="{FC98CE7F-8F5A-A342-863D-26C78F8381CD}">
      <dgm:prSet/>
      <dgm:spPr/>
      <dgm:t>
        <a:bodyPr/>
        <a:lstStyle/>
        <a:p>
          <a:endParaRPr lang="en-US"/>
        </a:p>
      </dgm:t>
    </dgm:pt>
    <dgm:pt modelId="{6B79515F-0E66-C741-B5EA-A40CB2D808B5}" type="sibTrans" cxnId="{FC98CE7F-8F5A-A342-863D-26C78F8381CD}">
      <dgm:prSet/>
      <dgm:spPr/>
      <dgm:t>
        <a:bodyPr/>
        <a:lstStyle/>
        <a:p>
          <a:endParaRPr lang="en-US"/>
        </a:p>
      </dgm:t>
    </dgm:pt>
    <dgm:pt modelId="{88C16EB4-B1ED-1E4B-A514-C89C834867E6}">
      <dgm:prSet phldrT="[Text]"/>
      <dgm:spPr/>
      <dgm:t>
        <a:bodyPr/>
        <a:lstStyle/>
        <a:p>
          <a:r>
            <a:rPr lang="en-US" dirty="0" smtClean="0"/>
            <a:t>Compact</a:t>
          </a:r>
          <a:endParaRPr lang="en-US" dirty="0"/>
        </a:p>
      </dgm:t>
    </dgm:pt>
    <dgm:pt modelId="{90F1090E-9503-6842-A8B1-92CB6C5522DE}" type="parTrans" cxnId="{BDB3E3B1-F7D7-7A40-9666-F4604F7EE410}">
      <dgm:prSet/>
      <dgm:spPr/>
      <dgm:t>
        <a:bodyPr/>
        <a:lstStyle/>
        <a:p>
          <a:endParaRPr lang="en-US"/>
        </a:p>
      </dgm:t>
    </dgm:pt>
    <dgm:pt modelId="{F5A909DA-BA1E-B146-89C2-7FE8C4E24E7F}" type="sibTrans" cxnId="{BDB3E3B1-F7D7-7A40-9666-F4604F7EE410}">
      <dgm:prSet/>
      <dgm:spPr/>
      <dgm:t>
        <a:bodyPr/>
        <a:lstStyle/>
        <a:p>
          <a:endParaRPr lang="en-US"/>
        </a:p>
      </dgm:t>
    </dgm:pt>
    <dgm:pt modelId="{39DFFB4C-A255-9A4E-B61C-8B73A719D237}">
      <dgm:prSet phldrT="[Text]"/>
      <dgm:spPr/>
      <dgm:t>
        <a:bodyPr/>
        <a:lstStyle/>
        <a:p>
          <a:r>
            <a:rPr lang="en-US" dirty="0" smtClean="0"/>
            <a:t>Able to be mounted on the socket</a:t>
          </a:r>
          <a:endParaRPr lang="en-US" dirty="0"/>
        </a:p>
      </dgm:t>
    </dgm:pt>
    <dgm:pt modelId="{C8DE66E5-543A-A046-B0B8-87FE9C1C32C5}" type="parTrans" cxnId="{25EF753A-2E6B-F74F-93A2-8C6639177A9F}">
      <dgm:prSet/>
      <dgm:spPr/>
      <dgm:t>
        <a:bodyPr/>
        <a:lstStyle/>
        <a:p>
          <a:endParaRPr lang="en-US"/>
        </a:p>
      </dgm:t>
    </dgm:pt>
    <dgm:pt modelId="{09020F9C-8079-B141-822F-0A49BAFB247A}" type="sibTrans" cxnId="{25EF753A-2E6B-F74F-93A2-8C6639177A9F}">
      <dgm:prSet/>
      <dgm:spPr/>
      <dgm:t>
        <a:bodyPr/>
        <a:lstStyle/>
        <a:p>
          <a:endParaRPr lang="en-US"/>
        </a:p>
      </dgm:t>
    </dgm:pt>
    <dgm:pt modelId="{B0603F52-D06E-EF4C-8743-9D808B1E4A13}">
      <dgm:prSet phldrT="[Text]"/>
      <dgm:spPr/>
      <dgm:t>
        <a:bodyPr/>
        <a:lstStyle/>
        <a:p>
          <a:r>
            <a:rPr lang="en-US" dirty="0" smtClean="0"/>
            <a:t>Able to be worn under clothing</a:t>
          </a:r>
          <a:endParaRPr lang="en-US" dirty="0"/>
        </a:p>
      </dgm:t>
    </dgm:pt>
    <dgm:pt modelId="{ACF5BCF5-1A17-C14D-83A3-91A0D8169135}" type="parTrans" cxnId="{06A0379C-2F9F-724F-8737-1B2871ED0725}">
      <dgm:prSet/>
      <dgm:spPr/>
      <dgm:t>
        <a:bodyPr/>
        <a:lstStyle/>
        <a:p>
          <a:endParaRPr lang="en-US"/>
        </a:p>
      </dgm:t>
    </dgm:pt>
    <dgm:pt modelId="{C1C1F278-4B5F-474E-A5B5-E746AEE49A7E}" type="sibTrans" cxnId="{06A0379C-2F9F-724F-8737-1B2871ED0725}">
      <dgm:prSet/>
      <dgm:spPr/>
      <dgm:t>
        <a:bodyPr/>
        <a:lstStyle/>
        <a:p>
          <a:endParaRPr lang="en-US"/>
        </a:p>
      </dgm:t>
    </dgm:pt>
    <dgm:pt modelId="{C3537670-2679-3744-820C-68934E46D966}">
      <dgm:prSet phldrT="[Text]"/>
      <dgm:spPr/>
      <dgm:t>
        <a:bodyPr/>
        <a:lstStyle/>
        <a:p>
          <a:r>
            <a:rPr lang="en-US" dirty="0" smtClean="0"/>
            <a:t>Lightweight</a:t>
          </a:r>
          <a:endParaRPr lang="en-US" dirty="0"/>
        </a:p>
      </dgm:t>
    </dgm:pt>
    <dgm:pt modelId="{17193824-3CFD-E949-BA1E-216CEF73691A}" type="parTrans" cxnId="{A66121C4-C1A5-AC48-AD83-B34C81643691}">
      <dgm:prSet/>
      <dgm:spPr/>
      <dgm:t>
        <a:bodyPr/>
        <a:lstStyle/>
        <a:p>
          <a:endParaRPr lang="en-US"/>
        </a:p>
      </dgm:t>
    </dgm:pt>
    <dgm:pt modelId="{6507849F-E2E6-254E-89E2-209D510D255C}" type="sibTrans" cxnId="{A66121C4-C1A5-AC48-AD83-B34C81643691}">
      <dgm:prSet/>
      <dgm:spPr/>
      <dgm:t>
        <a:bodyPr/>
        <a:lstStyle/>
        <a:p>
          <a:endParaRPr lang="en-US"/>
        </a:p>
      </dgm:t>
    </dgm:pt>
    <dgm:pt modelId="{EF70CB9E-7B27-F542-898D-BD537C184D14}">
      <dgm:prSet phldrT="[Text]"/>
      <dgm:spPr/>
      <dgm:t>
        <a:bodyPr/>
        <a:lstStyle/>
        <a:p>
          <a:r>
            <a:rPr lang="en-US" dirty="0" smtClean="0"/>
            <a:t>Within 25% of the current heaviest socket on market</a:t>
          </a:r>
          <a:endParaRPr lang="en-US" dirty="0"/>
        </a:p>
      </dgm:t>
    </dgm:pt>
    <dgm:pt modelId="{B6682C23-C962-1B40-BCBF-4B39F198C829}" type="parTrans" cxnId="{9B6E7D75-37BA-3046-B76B-D76ACE601385}">
      <dgm:prSet/>
      <dgm:spPr/>
      <dgm:t>
        <a:bodyPr/>
        <a:lstStyle/>
        <a:p>
          <a:endParaRPr lang="en-US"/>
        </a:p>
      </dgm:t>
    </dgm:pt>
    <dgm:pt modelId="{58A523C7-4EAF-B74A-A75F-F25FFD5EA9CA}" type="sibTrans" cxnId="{9B6E7D75-37BA-3046-B76B-D76ACE601385}">
      <dgm:prSet/>
      <dgm:spPr/>
      <dgm:t>
        <a:bodyPr/>
        <a:lstStyle/>
        <a:p>
          <a:endParaRPr lang="en-US"/>
        </a:p>
      </dgm:t>
    </dgm:pt>
    <dgm:pt modelId="{962D38AE-976B-9D48-8BA1-92FC2D1D5971}" type="pres">
      <dgm:prSet presAssocID="{024797CA-1626-A046-86A9-FE49918F0776}" presName="Name0" presStyleCnt="0">
        <dgm:presLayoutVars>
          <dgm:dir/>
          <dgm:animLvl val="lvl"/>
          <dgm:resizeHandles val="exact"/>
        </dgm:presLayoutVars>
      </dgm:prSet>
      <dgm:spPr/>
      <dgm:t>
        <a:bodyPr/>
        <a:lstStyle/>
        <a:p>
          <a:endParaRPr lang="en-US"/>
        </a:p>
      </dgm:t>
    </dgm:pt>
    <dgm:pt modelId="{3B9E7C3F-4107-7E4C-BD1F-00BAEC230AC9}" type="pres">
      <dgm:prSet presAssocID="{55E59B83-3B65-9D41-BE59-C04D4AED9A65}" presName="linNode" presStyleCnt="0"/>
      <dgm:spPr/>
    </dgm:pt>
    <dgm:pt modelId="{7C38CF49-A6DC-0147-8274-E97A26D94ABB}" type="pres">
      <dgm:prSet presAssocID="{55E59B83-3B65-9D41-BE59-C04D4AED9A65}" presName="parentText" presStyleLbl="node1" presStyleIdx="0" presStyleCnt="7">
        <dgm:presLayoutVars>
          <dgm:chMax val="1"/>
          <dgm:bulletEnabled val="1"/>
        </dgm:presLayoutVars>
      </dgm:prSet>
      <dgm:spPr/>
      <dgm:t>
        <a:bodyPr/>
        <a:lstStyle/>
        <a:p>
          <a:endParaRPr lang="en-US"/>
        </a:p>
      </dgm:t>
    </dgm:pt>
    <dgm:pt modelId="{6F51A65B-2619-CB4E-931B-8EFBCC3CCFED}" type="pres">
      <dgm:prSet presAssocID="{55E59B83-3B65-9D41-BE59-C04D4AED9A65}" presName="descendantText" presStyleLbl="alignAccFollowNode1" presStyleIdx="0" presStyleCnt="7">
        <dgm:presLayoutVars>
          <dgm:bulletEnabled val="1"/>
        </dgm:presLayoutVars>
      </dgm:prSet>
      <dgm:spPr/>
      <dgm:t>
        <a:bodyPr/>
        <a:lstStyle/>
        <a:p>
          <a:endParaRPr lang="en-US"/>
        </a:p>
      </dgm:t>
    </dgm:pt>
    <dgm:pt modelId="{9BD71CC4-212D-2D4F-86EB-87E697A8968D}" type="pres">
      <dgm:prSet presAssocID="{778005DF-6809-6343-B77B-675927B9EC29}" presName="sp" presStyleCnt="0"/>
      <dgm:spPr/>
    </dgm:pt>
    <dgm:pt modelId="{501A2777-4E7C-4848-A491-BCE60520143A}" type="pres">
      <dgm:prSet presAssocID="{6A22834C-AB73-A049-8AFC-9CF93356B959}" presName="linNode" presStyleCnt="0"/>
      <dgm:spPr/>
    </dgm:pt>
    <dgm:pt modelId="{AD80F89E-4AF2-A541-86C2-6C0E71217E8A}" type="pres">
      <dgm:prSet presAssocID="{6A22834C-AB73-A049-8AFC-9CF93356B959}" presName="parentText" presStyleLbl="node1" presStyleIdx="1" presStyleCnt="7">
        <dgm:presLayoutVars>
          <dgm:chMax val="1"/>
          <dgm:bulletEnabled val="1"/>
        </dgm:presLayoutVars>
      </dgm:prSet>
      <dgm:spPr/>
      <dgm:t>
        <a:bodyPr/>
        <a:lstStyle/>
        <a:p>
          <a:endParaRPr lang="en-US"/>
        </a:p>
      </dgm:t>
    </dgm:pt>
    <dgm:pt modelId="{C45F9611-3AE5-1642-83BC-D14FC420DE20}" type="pres">
      <dgm:prSet presAssocID="{6A22834C-AB73-A049-8AFC-9CF93356B959}" presName="descendantText" presStyleLbl="alignAccFollowNode1" presStyleIdx="1" presStyleCnt="7">
        <dgm:presLayoutVars>
          <dgm:bulletEnabled val="1"/>
        </dgm:presLayoutVars>
      </dgm:prSet>
      <dgm:spPr/>
      <dgm:t>
        <a:bodyPr/>
        <a:lstStyle/>
        <a:p>
          <a:endParaRPr lang="en-US"/>
        </a:p>
      </dgm:t>
    </dgm:pt>
    <dgm:pt modelId="{C9DE9BC7-8221-0746-B8D1-B7820CB8F4D0}" type="pres">
      <dgm:prSet presAssocID="{9AF56743-6AEF-1D4D-BE2E-C5E8D956FE80}" presName="sp" presStyleCnt="0"/>
      <dgm:spPr/>
    </dgm:pt>
    <dgm:pt modelId="{75D7FD6F-8DC6-3F46-B795-240DE5276EE8}" type="pres">
      <dgm:prSet presAssocID="{6B3A90A5-55F4-D24C-B8C5-17D10B8113C1}" presName="linNode" presStyleCnt="0"/>
      <dgm:spPr/>
    </dgm:pt>
    <dgm:pt modelId="{F08A729B-18E2-814E-A113-0DA39841BDD3}" type="pres">
      <dgm:prSet presAssocID="{6B3A90A5-55F4-D24C-B8C5-17D10B8113C1}" presName="parentText" presStyleLbl="node1" presStyleIdx="2" presStyleCnt="7">
        <dgm:presLayoutVars>
          <dgm:chMax val="1"/>
          <dgm:bulletEnabled val="1"/>
        </dgm:presLayoutVars>
      </dgm:prSet>
      <dgm:spPr/>
      <dgm:t>
        <a:bodyPr/>
        <a:lstStyle/>
        <a:p>
          <a:endParaRPr lang="en-US"/>
        </a:p>
      </dgm:t>
    </dgm:pt>
    <dgm:pt modelId="{3A3EEDD2-79B3-5647-B2A4-8733B5BA57FA}" type="pres">
      <dgm:prSet presAssocID="{6B3A90A5-55F4-D24C-B8C5-17D10B8113C1}" presName="descendantText" presStyleLbl="alignAccFollowNode1" presStyleIdx="2" presStyleCnt="7">
        <dgm:presLayoutVars>
          <dgm:bulletEnabled val="1"/>
        </dgm:presLayoutVars>
      </dgm:prSet>
      <dgm:spPr/>
      <dgm:t>
        <a:bodyPr/>
        <a:lstStyle/>
        <a:p>
          <a:endParaRPr lang="en-US"/>
        </a:p>
      </dgm:t>
    </dgm:pt>
    <dgm:pt modelId="{3046E1E9-5267-774F-9E04-4F4710C6A7AB}" type="pres">
      <dgm:prSet presAssocID="{2B122607-92E1-9941-B2B2-F0A78A9DD801}" presName="sp" presStyleCnt="0"/>
      <dgm:spPr/>
    </dgm:pt>
    <dgm:pt modelId="{A6030DE4-3A0C-8A42-9503-D0B6BE9D3BCA}" type="pres">
      <dgm:prSet presAssocID="{0C922057-DE0D-AD42-BEF8-2ECE9F844FE0}" presName="linNode" presStyleCnt="0"/>
      <dgm:spPr/>
    </dgm:pt>
    <dgm:pt modelId="{AF18E9F5-886B-B844-94D0-CD0246AAB2C5}" type="pres">
      <dgm:prSet presAssocID="{0C922057-DE0D-AD42-BEF8-2ECE9F844FE0}" presName="parentText" presStyleLbl="node1" presStyleIdx="3" presStyleCnt="7">
        <dgm:presLayoutVars>
          <dgm:chMax val="1"/>
          <dgm:bulletEnabled val="1"/>
        </dgm:presLayoutVars>
      </dgm:prSet>
      <dgm:spPr/>
      <dgm:t>
        <a:bodyPr/>
        <a:lstStyle/>
        <a:p>
          <a:endParaRPr lang="en-US"/>
        </a:p>
      </dgm:t>
    </dgm:pt>
    <dgm:pt modelId="{5A28D801-6AB5-CB40-86B6-D67B7E891AA7}" type="pres">
      <dgm:prSet presAssocID="{0C922057-DE0D-AD42-BEF8-2ECE9F844FE0}" presName="descendantText" presStyleLbl="alignAccFollowNode1" presStyleIdx="3" presStyleCnt="7">
        <dgm:presLayoutVars>
          <dgm:bulletEnabled val="1"/>
        </dgm:presLayoutVars>
      </dgm:prSet>
      <dgm:spPr/>
      <dgm:t>
        <a:bodyPr/>
        <a:lstStyle/>
        <a:p>
          <a:endParaRPr lang="en-US"/>
        </a:p>
      </dgm:t>
    </dgm:pt>
    <dgm:pt modelId="{A347C393-62D3-6F43-AA4E-008EB65CB74B}" type="pres">
      <dgm:prSet presAssocID="{8FB8E220-6936-414A-B66D-DC9B7F1FEAD8}" presName="sp" presStyleCnt="0"/>
      <dgm:spPr/>
    </dgm:pt>
    <dgm:pt modelId="{FD87679D-D2E1-B346-B732-6261A70ACB78}" type="pres">
      <dgm:prSet presAssocID="{0169357F-B037-C646-A161-DB03E21452B6}" presName="linNode" presStyleCnt="0"/>
      <dgm:spPr/>
    </dgm:pt>
    <dgm:pt modelId="{5130ABBF-774B-7942-AD88-451F309E9DD1}" type="pres">
      <dgm:prSet presAssocID="{0169357F-B037-C646-A161-DB03E21452B6}" presName="parentText" presStyleLbl="node1" presStyleIdx="4" presStyleCnt="7">
        <dgm:presLayoutVars>
          <dgm:chMax val="1"/>
          <dgm:bulletEnabled val="1"/>
        </dgm:presLayoutVars>
      </dgm:prSet>
      <dgm:spPr/>
      <dgm:t>
        <a:bodyPr/>
        <a:lstStyle/>
        <a:p>
          <a:endParaRPr lang="en-US"/>
        </a:p>
      </dgm:t>
    </dgm:pt>
    <dgm:pt modelId="{B9F6D23A-D126-D74A-AFC6-3BE8D3970124}" type="pres">
      <dgm:prSet presAssocID="{0169357F-B037-C646-A161-DB03E21452B6}" presName="descendantText" presStyleLbl="alignAccFollowNode1" presStyleIdx="4" presStyleCnt="7">
        <dgm:presLayoutVars>
          <dgm:bulletEnabled val="1"/>
        </dgm:presLayoutVars>
      </dgm:prSet>
      <dgm:spPr/>
      <dgm:t>
        <a:bodyPr/>
        <a:lstStyle/>
        <a:p>
          <a:endParaRPr lang="en-US"/>
        </a:p>
      </dgm:t>
    </dgm:pt>
    <dgm:pt modelId="{BDD7F497-C1D9-744F-8FA5-8E693846EDF1}" type="pres">
      <dgm:prSet presAssocID="{A0DCB828-358B-474C-A05E-7AAD1CDB1494}" presName="sp" presStyleCnt="0"/>
      <dgm:spPr/>
    </dgm:pt>
    <dgm:pt modelId="{4A37AC40-1648-6C4F-8C1F-038ED09C4513}" type="pres">
      <dgm:prSet presAssocID="{88C16EB4-B1ED-1E4B-A514-C89C834867E6}" presName="linNode" presStyleCnt="0"/>
      <dgm:spPr/>
    </dgm:pt>
    <dgm:pt modelId="{2A301382-F4DF-5F4D-8319-531B88CDAF5A}" type="pres">
      <dgm:prSet presAssocID="{88C16EB4-B1ED-1E4B-A514-C89C834867E6}" presName="parentText" presStyleLbl="node1" presStyleIdx="5" presStyleCnt="7">
        <dgm:presLayoutVars>
          <dgm:chMax val="1"/>
          <dgm:bulletEnabled val="1"/>
        </dgm:presLayoutVars>
      </dgm:prSet>
      <dgm:spPr/>
      <dgm:t>
        <a:bodyPr/>
        <a:lstStyle/>
        <a:p>
          <a:endParaRPr lang="en-US"/>
        </a:p>
      </dgm:t>
    </dgm:pt>
    <dgm:pt modelId="{DA8A43ED-1602-B940-BBF6-74813AFFA2F8}" type="pres">
      <dgm:prSet presAssocID="{88C16EB4-B1ED-1E4B-A514-C89C834867E6}" presName="descendantText" presStyleLbl="alignAccFollowNode1" presStyleIdx="5" presStyleCnt="7">
        <dgm:presLayoutVars>
          <dgm:bulletEnabled val="1"/>
        </dgm:presLayoutVars>
      </dgm:prSet>
      <dgm:spPr/>
      <dgm:t>
        <a:bodyPr/>
        <a:lstStyle/>
        <a:p>
          <a:endParaRPr lang="en-US"/>
        </a:p>
      </dgm:t>
    </dgm:pt>
    <dgm:pt modelId="{EB40B932-ED62-CD40-B171-200D8E48FEC5}" type="pres">
      <dgm:prSet presAssocID="{F5A909DA-BA1E-B146-89C2-7FE8C4E24E7F}" presName="sp" presStyleCnt="0"/>
      <dgm:spPr/>
    </dgm:pt>
    <dgm:pt modelId="{6055B3A5-C1AC-8E4D-981B-F752B6BF9117}" type="pres">
      <dgm:prSet presAssocID="{C3537670-2679-3744-820C-68934E46D966}" presName="linNode" presStyleCnt="0"/>
      <dgm:spPr/>
    </dgm:pt>
    <dgm:pt modelId="{7F743837-A914-BF4F-98EB-91C9C0158A29}" type="pres">
      <dgm:prSet presAssocID="{C3537670-2679-3744-820C-68934E46D966}" presName="parentText" presStyleLbl="node1" presStyleIdx="6" presStyleCnt="7">
        <dgm:presLayoutVars>
          <dgm:chMax val="1"/>
          <dgm:bulletEnabled val="1"/>
        </dgm:presLayoutVars>
      </dgm:prSet>
      <dgm:spPr/>
      <dgm:t>
        <a:bodyPr/>
        <a:lstStyle/>
        <a:p>
          <a:endParaRPr lang="en-US"/>
        </a:p>
      </dgm:t>
    </dgm:pt>
    <dgm:pt modelId="{76C9AC1A-39AD-0C4F-ADD8-8449F1A7EE3D}" type="pres">
      <dgm:prSet presAssocID="{C3537670-2679-3744-820C-68934E46D966}" presName="descendantText" presStyleLbl="alignAccFollowNode1" presStyleIdx="6" presStyleCnt="7">
        <dgm:presLayoutVars>
          <dgm:bulletEnabled val="1"/>
        </dgm:presLayoutVars>
      </dgm:prSet>
      <dgm:spPr/>
      <dgm:t>
        <a:bodyPr/>
        <a:lstStyle/>
        <a:p>
          <a:endParaRPr lang="en-US"/>
        </a:p>
      </dgm:t>
    </dgm:pt>
  </dgm:ptLst>
  <dgm:cxnLst>
    <dgm:cxn modelId="{73BAEAB0-A3FF-8E4E-9905-B08ADAF09D52}" srcId="{024797CA-1626-A046-86A9-FE49918F0776}" destId="{6B3A90A5-55F4-D24C-B8C5-17D10B8113C1}" srcOrd="2" destOrd="0" parTransId="{953263C7-3FFF-D44D-B97B-FC614C2EF021}" sibTransId="{2B122607-92E1-9941-B2B2-F0A78A9DD801}"/>
    <dgm:cxn modelId="{25EF753A-2E6B-F74F-93A2-8C6639177A9F}" srcId="{88C16EB4-B1ED-1E4B-A514-C89C834867E6}" destId="{39DFFB4C-A255-9A4E-B61C-8B73A719D237}" srcOrd="0" destOrd="0" parTransId="{C8DE66E5-543A-A046-B0B8-87FE9C1C32C5}" sibTransId="{09020F9C-8079-B141-822F-0A49BAFB247A}"/>
    <dgm:cxn modelId="{1DC9D275-99AC-674F-9E01-9C3CFEF5BF3F}" type="presOf" srcId="{D47F475E-1BB6-8E48-9944-3F4BB9D79EC9}" destId="{6F51A65B-2619-CB4E-931B-8EFBCC3CCFED}" srcOrd="0" destOrd="1" presId="urn:microsoft.com/office/officeart/2005/8/layout/vList5"/>
    <dgm:cxn modelId="{330FD7B3-3707-3F4A-ADBB-52C33B30E018}" type="presOf" srcId="{AECA968D-753F-B143-BCBD-9365D0CDBB20}" destId="{5A28D801-6AB5-CB40-86B6-D67B7E891AA7}" srcOrd="0" destOrd="0" presId="urn:microsoft.com/office/officeart/2005/8/layout/vList5"/>
    <dgm:cxn modelId="{F03B160E-3BB8-8A47-BCF5-D83500633017}" type="presOf" srcId="{39DFFB4C-A255-9A4E-B61C-8B73A719D237}" destId="{DA8A43ED-1602-B940-BBF6-74813AFFA2F8}" srcOrd="0" destOrd="0" presId="urn:microsoft.com/office/officeart/2005/8/layout/vList5"/>
    <dgm:cxn modelId="{DBB16AB6-4DD0-624F-A450-8836E97A51EB}" type="presOf" srcId="{6A22834C-AB73-A049-8AFC-9CF93356B959}" destId="{AD80F89E-4AF2-A541-86C2-6C0E71217E8A}" srcOrd="0" destOrd="0" presId="urn:microsoft.com/office/officeart/2005/8/layout/vList5"/>
    <dgm:cxn modelId="{06A0379C-2F9F-724F-8737-1B2871ED0725}" srcId="{88C16EB4-B1ED-1E4B-A514-C89C834867E6}" destId="{B0603F52-D06E-EF4C-8743-9D808B1E4A13}" srcOrd="1" destOrd="0" parTransId="{ACF5BCF5-1A17-C14D-83A3-91A0D8169135}" sibTransId="{C1C1F278-4B5F-474E-A5B5-E746AEE49A7E}"/>
    <dgm:cxn modelId="{A7449A75-21BE-3F43-AB05-2330BB73471B}" srcId="{024797CA-1626-A046-86A9-FE49918F0776}" destId="{55E59B83-3B65-9D41-BE59-C04D4AED9A65}" srcOrd="0" destOrd="0" parTransId="{10F30C01-7110-8A4D-BA57-D057F3A9BE4F}" sibTransId="{778005DF-6809-6343-B77B-675927B9EC29}"/>
    <dgm:cxn modelId="{183AC15D-BBBF-F548-8BFB-5D62EF4E11A4}" srcId="{6B3A90A5-55F4-D24C-B8C5-17D10B8113C1}" destId="{98B5E318-4428-5E4B-91F4-5A6D31537556}" srcOrd="0" destOrd="0" parTransId="{AD639384-1BAF-F44D-AD15-4EE96E20A8D2}" sibTransId="{E2EA91CC-4746-D548-B57F-180FEBDF80EF}"/>
    <dgm:cxn modelId="{BDCFCE1A-269D-3543-90EC-D7ED058A98FE}" type="presOf" srcId="{EF70CB9E-7B27-F542-898D-BD537C184D14}" destId="{76C9AC1A-39AD-0C4F-ADD8-8449F1A7EE3D}" srcOrd="0" destOrd="0" presId="urn:microsoft.com/office/officeart/2005/8/layout/vList5"/>
    <dgm:cxn modelId="{243BB19C-E231-3C4B-9472-1059009248FC}" type="presOf" srcId="{024797CA-1626-A046-86A9-FE49918F0776}" destId="{962D38AE-976B-9D48-8BA1-92FC2D1D5971}" srcOrd="0" destOrd="0" presId="urn:microsoft.com/office/officeart/2005/8/layout/vList5"/>
    <dgm:cxn modelId="{3368A325-A679-3E4D-B35C-D5D7A2225ACD}" srcId="{6A22834C-AB73-A049-8AFC-9CF93356B959}" destId="{8534AA4B-1310-6541-B022-6B854C8D3543}" srcOrd="0" destOrd="0" parTransId="{C5731DF1-6240-1A42-B6B1-AD5A16BA1AA4}" sibTransId="{E06FAE18-0FD0-2D41-9782-F653B5ABFD8B}"/>
    <dgm:cxn modelId="{B7E1E414-DCB2-0A43-B8DA-AC9F5C42C569}" type="presOf" srcId="{FCC8C755-636E-E24A-A0F1-E39BE5D7BE23}" destId="{6F51A65B-2619-CB4E-931B-8EFBCC3CCFED}" srcOrd="0" destOrd="0" presId="urn:microsoft.com/office/officeart/2005/8/layout/vList5"/>
    <dgm:cxn modelId="{A66121C4-C1A5-AC48-AD83-B34C81643691}" srcId="{024797CA-1626-A046-86A9-FE49918F0776}" destId="{C3537670-2679-3744-820C-68934E46D966}" srcOrd="6" destOrd="0" parTransId="{17193824-3CFD-E949-BA1E-216CEF73691A}" sibTransId="{6507849F-E2E6-254E-89E2-209D510D255C}"/>
    <dgm:cxn modelId="{C5D28626-168A-F94A-B6CE-836429916694}" type="presOf" srcId="{0C922057-DE0D-AD42-BEF8-2ECE9F844FE0}" destId="{AF18E9F5-886B-B844-94D0-CD0246AAB2C5}" srcOrd="0" destOrd="0" presId="urn:microsoft.com/office/officeart/2005/8/layout/vList5"/>
    <dgm:cxn modelId="{2D16E244-F2DA-384B-A290-633719D10BC6}" type="presOf" srcId="{0169357F-B037-C646-A161-DB03E21452B6}" destId="{5130ABBF-774B-7942-AD88-451F309E9DD1}" srcOrd="0" destOrd="0" presId="urn:microsoft.com/office/officeart/2005/8/layout/vList5"/>
    <dgm:cxn modelId="{6F9A40FF-8BA0-DC4E-9A6B-F797AA63AB6D}" srcId="{55E59B83-3B65-9D41-BE59-C04D4AED9A65}" destId="{D47F475E-1BB6-8E48-9944-3F4BB9D79EC9}" srcOrd="1" destOrd="0" parTransId="{3DEE6334-13FC-3047-961A-48065F931F3C}" sibTransId="{158E4B10-39D5-8B46-A8C0-E0A71A03E0AF}"/>
    <dgm:cxn modelId="{C53B6663-A6BE-1846-BAFC-EFD151DB0F36}" type="presOf" srcId="{6B3A90A5-55F4-D24C-B8C5-17D10B8113C1}" destId="{F08A729B-18E2-814E-A113-0DA39841BDD3}" srcOrd="0" destOrd="0" presId="urn:microsoft.com/office/officeart/2005/8/layout/vList5"/>
    <dgm:cxn modelId="{C2B2ED4C-BCCD-B345-9775-BE4DBC49DE9A}" type="presOf" srcId="{88C16EB4-B1ED-1E4B-A514-C89C834867E6}" destId="{2A301382-F4DF-5F4D-8319-531B88CDAF5A}" srcOrd="0" destOrd="0" presId="urn:microsoft.com/office/officeart/2005/8/layout/vList5"/>
    <dgm:cxn modelId="{8EA46FF5-A0A1-BD4F-A144-0DF6BE9A692B}" srcId="{55E59B83-3B65-9D41-BE59-C04D4AED9A65}" destId="{FCC8C755-636E-E24A-A0F1-E39BE5D7BE23}" srcOrd="0" destOrd="0" parTransId="{AE9E71FF-A54B-954F-ADAF-E991DB10855A}" sibTransId="{717A441E-A675-7849-9288-6601E1AB0929}"/>
    <dgm:cxn modelId="{82B8CC4E-2D3F-814C-AD6E-862D9213C9FC}" srcId="{024797CA-1626-A046-86A9-FE49918F0776}" destId="{6A22834C-AB73-A049-8AFC-9CF93356B959}" srcOrd="1" destOrd="0" parTransId="{2B50587F-E561-B342-A7E0-BF4AD273E721}" sibTransId="{9AF56743-6AEF-1D4D-BE2E-C5E8D956FE80}"/>
    <dgm:cxn modelId="{9B6E7D75-37BA-3046-B76B-D76ACE601385}" srcId="{C3537670-2679-3744-820C-68934E46D966}" destId="{EF70CB9E-7B27-F542-898D-BD537C184D14}" srcOrd="0" destOrd="0" parTransId="{B6682C23-C962-1B40-BCBF-4B39F198C829}" sibTransId="{58A523C7-4EAF-B74A-A75F-F25FFD5EA9CA}"/>
    <dgm:cxn modelId="{E0E0BE0D-6CFC-7F45-A42E-BF65CF5C4002}" type="presOf" srcId="{8534AA4B-1310-6541-B022-6B854C8D3543}" destId="{C45F9611-3AE5-1642-83BC-D14FC420DE20}" srcOrd="0" destOrd="0" presId="urn:microsoft.com/office/officeart/2005/8/layout/vList5"/>
    <dgm:cxn modelId="{74CF2A38-6FFA-9240-9553-F3E4075C5771}" type="presOf" srcId="{0CD14BA8-3E0B-564B-A916-F2D8E10EF14A}" destId="{B9F6D23A-D126-D74A-AFC6-3BE8D3970124}" srcOrd="0" destOrd="0" presId="urn:microsoft.com/office/officeart/2005/8/layout/vList5"/>
    <dgm:cxn modelId="{8E2C41B3-352D-9F47-A53A-C08A98903469}" srcId="{024797CA-1626-A046-86A9-FE49918F0776}" destId="{0169357F-B037-C646-A161-DB03E21452B6}" srcOrd="4" destOrd="0" parTransId="{62038155-58FA-A646-BC01-1AC85E486441}" sibTransId="{A0DCB828-358B-474C-A05E-7AAD1CDB1494}"/>
    <dgm:cxn modelId="{158F2438-C17B-624D-996A-DEDA8FFC98F4}" type="presOf" srcId="{98B5E318-4428-5E4B-91F4-5A6D31537556}" destId="{3A3EEDD2-79B3-5647-B2A4-8733B5BA57FA}" srcOrd="0" destOrd="0" presId="urn:microsoft.com/office/officeart/2005/8/layout/vList5"/>
    <dgm:cxn modelId="{AF038245-D87F-B244-92B8-C967C966F2FA}" srcId="{0C922057-DE0D-AD42-BEF8-2ECE9F844FE0}" destId="{AECA968D-753F-B143-BCBD-9365D0CDBB20}" srcOrd="0" destOrd="0" parTransId="{4E0D6A33-2109-5D42-8192-D497AA61BF2F}" sibTransId="{14404EC4-014D-0E47-A6E4-A6C9CDD26091}"/>
    <dgm:cxn modelId="{FCF8C3A9-E6DA-5C4C-803D-60A3F8511E1B}" type="presOf" srcId="{55E59B83-3B65-9D41-BE59-C04D4AED9A65}" destId="{7C38CF49-A6DC-0147-8274-E97A26D94ABB}" srcOrd="0" destOrd="0" presId="urn:microsoft.com/office/officeart/2005/8/layout/vList5"/>
    <dgm:cxn modelId="{FC98CE7F-8F5A-A342-863D-26C78F8381CD}" srcId="{0169357F-B037-C646-A161-DB03E21452B6}" destId="{0CD14BA8-3E0B-564B-A916-F2D8E10EF14A}" srcOrd="0" destOrd="0" parTransId="{5B4227A1-DDD1-2D4E-A6ED-1E620FC90E77}" sibTransId="{6B79515F-0E66-C741-B5EA-A40CB2D808B5}"/>
    <dgm:cxn modelId="{3D162225-2CD6-F841-A3B4-4D8D10957D66}" type="presOf" srcId="{C3537670-2679-3744-820C-68934E46D966}" destId="{7F743837-A914-BF4F-98EB-91C9C0158A29}" srcOrd="0" destOrd="0" presId="urn:microsoft.com/office/officeart/2005/8/layout/vList5"/>
    <dgm:cxn modelId="{D97A3752-64A9-5F4E-9880-A5B849EBA843}" srcId="{024797CA-1626-A046-86A9-FE49918F0776}" destId="{0C922057-DE0D-AD42-BEF8-2ECE9F844FE0}" srcOrd="3" destOrd="0" parTransId="{148E2D43-1587-C149-88D9-2541A3810B6B}" sibTransId="{8FB8E220-6936-414A-B66D-DC9B7F1FEAD8}"/>
    <dgm:cxn modelId="{F8D1379A-A896-D144-B135-D84E9A2FEC69}" type="presOf" srcId="{B0603F52-D06E-EF4C-8743-9D808B1E4A13}" destId="{DA8A43ED-1602-B940-BBF6-74813AFFA2F8}" srcOrd="0" destOrd="1" presId="urn:microsoft.com/office/officeart/2005/8/layout/vList5"/>
    <dgm:cxn modelId="{BDB3E3B1-F7D7-7A40-9666-F4604F7EE410}" srcId="{024797CA-1626-A046-86A9-FE49918F0776}" destId="{88C16EB4-B1ED-1E4B-A514-C89C834867E6}" srcOrd="5" destOrd="0" parTransId="{90F1090E-9503-6842-A8B1-92CB6C5522DE}" sibTransId="{F5A909DA-BA1E-B146-89C2-7FE8C4E24E7F}"/>
    <dgm:cxn modelId="{3BC08205-E5EA-5B4E-AC71-B5DAF5547AF7}" type="presParOf" srcId="{962D38AE-976B-9D48-8BA1-92FC2D1D5971}" destId="{3B9E7C3F-4107-7E4C-BD1F-00BAEC230AC9}" srcOrd="0" destOrd="0" presId="urn:microsoft.com/office/officeart/2005/8/layout/vList5"/>
    <dgm:cxn modelId="{B7A93411-2B55-5F4C-B3D5-3CCB1FF6DE52}" type="presParOf" srcId="{3B9E7C3F-4107-7E4C-BD1F-00BAEC230AC9}" destId="{7C38CF49-A6DC-0147-8274-E97A26D94ABB}" srcOrd="0" destOrd="0" presId="urn:microsoft.com/office/officeart/2005/8/layout/vList5"/>
    <dgm:cxn modelId="{EAD89C0F-E275-7449-ABC7-55CB6A565B79}" type="presParOf" srcId="{3B9E7C3F-4107-7E4C-BD1F-00BAEC230AC9}" destId="{6F51A65B-2619-CB4E-931B-8EFBCC3CCFED}" srcOrd="1" destOrd="0" presId="urn:microsoft.com/office/officeart/2005/8/layout/vList5"/>
    <dgm:cxn modelId="{21C99AB7-6A8A-724F-85A5-53F68BE486CB}" type="presParOf" srcId="{962D38AE-976B-9D48-8BA1-92FC2D1D5971}" destId="{9BD71CC4-212D-2D4F-86EB-87E697A8968D}" srcOrd="1" destOrd="0" presId="urn:microsoft.com/office/officeart/2005/8/layout/vList5"/>
    <dgm:cxn modelId="{394E94BD-731B-6A46-B30A-A538AADDE67B}" type="presParOf" srcId="{962D38AE-976B-9D48-8BA1-92FC2D1D5971}" destId="{501A2777-4E7C-4848-A491-BCE60520143A}" srcOrd="2" destOrd="0" presId="urn:microsoft.com/office/officeart/2005/8/layout/vList5"/>
    <dgm:cxn modelId="{C1C6A7CE-8681-2B42-A40A-22F210615E28}" type="presParOf" srcId="{501A2777-4E7C-4848-A491-BCE60520143A}" destId="{AD80F89E-4AF2-A541-86C2-6C0E71217E8A}" srcOrd="0" destOrd="0" presId="urn:microsoft.com/office/officeart/2005/8/layout/vList5"/>
    <dgm:cxn modelId="{493729CC-43CC-5E4A-9275-44CC5D7A5956}" type="presParOf" srcId="{501A2777-4E7C-4848-A491-BCE60520143A}" destId="{C45F9611-3AE5-1642-83BC-D14FC420DE20}" srcOrd="1" destOrd="0" presId="urn:microsoft.com/office/officeart/2005/8/layout/vList5"/>
    <dgm:cxn modelId="{FCC9D6B6-78A0-214A-88AD-C8939E208399}" type="presParOf" srcId="{962D38AE-976B-9D48-8BA1-92FC2D1D5971}" destId="{C9DE9BC7-8221-0746-B8D1-B7820CB8F4D0}" srcOrd="3" destOrd="0" presId="urn:microsoft.com/office/officeart/2005/8/layout/vList5"/>
    <dgm:cxn modelId="{6ABA14D6-D1FE-9D4E-BBD8-7EF6AF273612}" type="presParOf" srcId="{962D38AE-976B-9D48-8BA1-92FC2D1D5971}" destId="{75D7FD6F-8DC6-3F46-B795-240DE5276EE8}" srcOrd="4" destOrd="0" presId="urn:microsoft.com/office/officeart/2005/8/layout/vList5"/>
    <dgm:cxn modelId="{3F324C7C-906F-1842-BD13-68D71B857B5F}" type="presParOf" srcId="{75D7FD6F-8DC6-3F46-B795-240DE5276EE8}" destId="{F08A729B-18E2-814E-A113-0DA39841BDD3}" srcOrd="0" destOrd="0" presId="urn:microsoft.com/office/officeart/2005/8/layout/vList5"/>
    <dgm:cxn modelId="{BE705846-84BB-6846-94C1-5B903DCA404F}" type="presParOf" srcId="{75D7FD6F-8DC6-3F46-B795-240DE5276EE8}" destId="{3A3EEDD2-79B3-5647-B2A4-8733B5BA57FA}" srcOrd="1" destOrd="0" presId="urn:microsoft.com/office/officeart/2005/8/layout/vList5"/>
    <dgm:cxn modelId="{4F29E963-4356-3C4D-B6F5-C9F0E11705E0}" type="presParOf" srcId="{962D38AE-976B-9D48-8BA1-92FC2D1D5971}" destId="{3046E1E9-5267-774F-9E04-4F4710C6A7AB}" srcOrd="5" destOrd="0" presId="urn:microsoft.com/office/officeart/2005/8/layout/vList5"/>
    <dgm:cxn modelId="{15DC6DC6-D283-364B-90CA-771131DBDD50}" type="presParOf" srcId="{962D38AE-976B-9D48-8BA1-92FC2D1D5971}" destId="{A6030DE4-3A0C-8A42-9503-D0B6BE9D3BCA}" srcOrd="6" destOrd="0" presId="urn:microsoft.com/office/officeart/2005/8/layout/vList5"/>
    <dgm:cxn modelId="{79491745-409F-9A4F-9C9C-C9115D9B712D}" type="presParOf" srcId="{A6030DE4-3A0C-8A42-9503-D0B6BE9D3BCA}" destId="{AF18E9F5-886B-B844-94D0-CD0246AAB2C5}" srcOrd="0" destOrd="0" presId="urn:microsoft.com/office/officeart/2005/8/layout/vList5"/>
    <dgm:cxn modelId="{AE46DB2F-ADA7-CA41-9CA9-38AB1589F285}" type="presParOf" srcId="{A6030DE4-3A0C-8A42-9503-D0B6BE9D3BCA}" destId="{5A28D801-6AB5-CB40-86B6-D67B7E891AA7}" srcOrd="1" destOrd="0" presId="urn:microsoft.com/office/officeart/2005/8/layout/vList5"/>
    <dgm:cxn modelId="{5314FB90-01A2-2442-961D-B6CB9DE6F4E3}" type="presParOf" srcId="{962D38AE-976B-9D48-8BA1-92FC2D1D5971}" destId="{A347C393-62D3-6F43-AA4E-008EB65CB74B}" srcOrd="7" destOrd="0" presId="urn:microsoft.com/office/officeart/2005/8/layout/vList5"/>
    <dgm:cxn modelId="{DBF3AAB9-E2CD-8F43-AB69-9263CEF04397}" type="presParOf" srcId="{962D38AE-976B-9D48-8BA1-92FC2D1D5971}" destId="{FD87679D-D2E1-B346-B732-6261A70ACB78}" srcOrd="8" destOrd="0" presId="urn:microsoft.com/office/officeart/2005/8/layout/vList5"/>
    <dgm:cxn modelId="{D096F403-D190-A447-BBB3-1FA79DE70D51}" type="presParOf" srcId="{FD87679D-D2E1-B346-B732-6261A70ACB78}" destId="{5130ABBF-774B-7942-AD88-451F309E9DD1}" srcOrd="0" destOrd="0" presId="urn:microsoft.com/office/officeart/2005/8/layout/vList5"/>
    <dgm:cxn modelId="{C370B2E6-769A-1D4D-8ECE-0184F325290C}" type="presParOf" srcId="{FD87679D-D2E1-B346-B732-6261A70ACB78}" destId="{B9F6D23A-D126-D74A-AFC6-3BE8D3970124}" srcOrd="1" destOrd="0" presId="urn:microsoft.com/office/officeart/2005/8/layout/vList5"/>
    <dgm:cxn modelId="{157D839F-42A0-DD46-9CB5-A17273A700DA}" type="presParOf" srcId="{962D38AE-976B-9D48-8BA1-92FC2D1D5971}" destId="{BDD7F497-C1D9-744F-8FA5-8E693846EDF1}" srcOrd="9" destOrd="0" presId="urn:microsoft.com/office/officeart/2005/8/layout/vList5"/>
    <dgm:cxn modelId="{CD38DBB2-3682-044E-8409-A925328F8E1C}" type="presParOf" srcId="{962D38AE-976B-9D48-8BA1-92FC2D1D5971}" destId="{4A37AC40-1648-6C4F-8C1F-038ED09C4513}" srcOrd="10" destOrd="0" presId="urn:microsoft.com/office/officeart/2005/8/layout/vList5"/>
    <dgm:cxn modelId="{9EB4F7B0-8E67-8F40-99AC-C9DB4B2C9B1D}" type="presParOf" srcId="{4A37AC40-1648-6C4F-8C1F-038ED09C4513}" destId="{2A301382-F4DF-5F4D-8319-531B88CDAF5A}" srcOrd="0" destOrd="0" presId="urn:microsoft.com/office/officeart/2005/8/layout/vList5"/>
    <dgm:cxn modelId="{8B63CEF6-66A6-F84E-BB33-6AB845BE1A27}" type="presParOf" srcId="{4A37AC40-1648-6C4F-8C1F-038ED09C4513}" destId="{DA8A43ED-1602-B940-BBF6-74813AFFA2F8}" srcOrd="1" destOrd="0" presId="urn:microsoft.com/office/officeart/2005/8/layout/vList5"/>
    <dgm:cxn modelId="{E2D6C6EF-EA39-B348-9E0C-75890495D12F}" type="presParOf" srcId="{962D38AE-976B-9D48-8BA1-92FC2D1D5971}" destId="{EB40B932-ED62-CD40-B171-200D8E48FEC5}" srcOrd="11" destOrd="0" presId="urn:microsoft.com/office/officeart/2005/8/layout/vList5"/>
    <dgm:cxn modelId="{F2D2081E-B3E5-444B-AC3F-8360825D6E23}" type="presParOf" srcId="{962D38AE-976B-9D48-8BA1-92FC2D1D5971}" destId="{6055B3A5-C1AC-8E4D-981B-F752B6BF9117}" srcOrd="12" destOrd="0" presId="urn:microsoft.com/office/officeart/2005/8/layout/vList5"/>
    <dgm:cxn modelId="{F68AC65A-07E3-474F-9609-FF60DEBC7DEA}" type="presParOf" srcId="{6055B3A5-C1AC-8E4D-981B-F752B6BF9117}" destId="{7F743837-A914-BF4F-98EB-91C9C0158A29}" srcOrd="0" destOrd="0" presId="urn:microsoft.com/office/officeart/2005/8/layout/vList5"/>
    <dgm:cxn modelId="{E32AD85C-A1AB-3646-B1BB-ADB3FCA7D036}" type="presParOf" srcId="{6055B3A5-C1AC-8E4D-981B-F752B6BF9117}" destId="{76C9AC1A-39AD-0C4F-ADD8-8449F1A7EE3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CCD8E0-EC10-C444-979C-641E47015F36}"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61986A2A-B0EA-7141-ADFC-0FE7D8399564}">
      <dgm:prSet phldrT="[Text]"/>
      <dgm:spPr/>
      <dgm:t>
        <a:bodyPr/>
        <a:lstStyle/>
        <a:p>
          <a:r>
            <a:rPr lang="en-US" dirty="0" smtClean="0"/>
            <a:t>Class I</a:t>
          </a:r>
          <a:endParaRPr lang="en-US" dirty="0"/>
        </a:p>
      </dgm:t>
    </dgm:pt>
    <dgm:pt modelId="{414219C8-ED4F-D54C-A986-44138B4F8772}" type="parTrans" cxnId="{376D5EEB-6B6C-2B4B-943E-1339EB0A8ED3}">
      <dgm:prSet/>
      <dgm:spPr/>
      <dgm:t>
        <a:bodyPr/>
        <a:lstStyle/>
        <a:p>
          <a:endParaRPr lang="en-US"/>
        </a:p>
      </dgm:t>
    </dgm:pt>
    <dgm:pt modelId="{E24F2A0A-458F-BE4B-A981-4BC65BB34044}" type="sibTrans" cxnId="{376D5EEB-6B6C-2B4B-943E-1339EB0A8ED3}">
      <dgm:prSet/>
      <dgm:spPr/>
      <dgm:t>
        <a:bodyPr/>
        <a:lstStyle/>
        <a:p>
          <a:endParaRPr lang="en-US"/>
        </a:p>
      </dgm:t>
    </dgm:pt>
    <dgm:pt modelId="{E336C6EB-B869-8C43-947A-407FDF195B8F}">
      <dgm:prSet phldrT="[Text]"/>
      <dgm:spPr/>
      <dgm:t>
        <a:bodyPr/>
        <a:lstStyle/>
        <a:p>
          <a:r>
            <a:rPr lang="en-US" dirty="0" smtClean="0"/>
            <a:t>External limb components</a:t>
          </a:r>
          <a:endParaRPr lang="en-US" dirty="0"/>
        </a:p>
      </dgm:t>
    </dgm:pt>
    <dgm:pt modelId="{BCF44848-3C39-624E-89A7-F96E2FC5A1BB}" type="parTrans" cxnId="{E9FD2851-AA85-7D43-BE2B-B51914855598}">
      <dgm:prSet/>
      <dgm:spPr/>
      <dgm:t>
        <a:bodyPr/>
        <a:lstStyle/>
        <a:p>
          <a:endParaRPr lang="en-US"/>
        </a:p>
      </dgm:t>
    </dgm:pt>
    <dgm:pt modelId="{0A45C245-5494-6A4C-8533-CA38DABDC0A8}" type="sibTrans" cxnId="{E9FD2851-AA85-7D43-BE2B-B51914855598}">
      <dgm:prSet/>
      <dgm:spPr/>
      <dgm:t>
        <a:bodyPr/>
        <a:lstStyle/>
        <a:p>
          <a:endParaRPr lang="en-US"/>
        </a:p>
      </dgm:t>
    </dgm:pt>
    <dgm:pt modelId="{B2447C19-0473-5148-A30F-30A21F294E2D}">
      <dgm:prSet phldrT="[Text]"/>
      <dgm:spPr/>
      <dgm:t>
        <a:bodyPr/>
        <a:lstStyle/>
        <a:p>
          <a:r>
            <a:rPr lang="en-US" dirty="0" smtClean="0"/>
            <a:t>Socket components</a:t>
          </a:r>
          <a:endParaRPr lang="en-US" dirty="0"/>
        </a:p>
      </dgm:t>
    </dgm:pt>
    <dgm:pt modelId="{1EC6E22E-9F83-034E-B560-7E83757C2924}" type="parTrans" cxnId="{4DD647AF-6C1F-094E-AA5F-24FBD68BD750}">
      <dgm:prSet/>
      <dgm:spPr/>
      <dgm:t>
        <a:bodyPr/>
        <a:lstStyle/>
        <a:p>
          <a:endParaRPr lang="en-US"/>
        </a:p>
      </dgm:t>
    </dgm:pt>
    <dgm:pt modelId="{1A306085-F4B0-F449-A5D6-A29F68551E76}" type="sibTrans" cxnId="{4DD647AF-6C1F-094E-AA5F-24FBD68BD750}">
      <dgm:prSet/>
      <dgm:spPr/>
      <dgm:t>
        <a:bodyPr/>
        <a:lstStyle/>
        <a:p>
          <a:endParaRPr lang="en-US"/>
        </a:p>
      </dgm:t>
    </dgm:pt>
    <dgm:pt modelId="{7E3F9375-71B0-AC4A-B8BF-34BD10A987F5}">
      <dgm:prSet phldrT="[Text]"/>
      <dgm:spPr/>
      <dgm:t>
        <a:bodyPr/>
        <a:lstStyle/>
        <a:p>
          <a:r>
            <a:rPr lang="en-US" dirty="0" smtClean="0"/>
            <a:t>Class II</a:t>
          </a:r>
          <a:endParaRPr lang="en-US" dirty="0"/>
        </a:p>
      </dgm:t>
    </dgm:pt>
    <dgm:pt modelId="{76AAE8EF-A166-2642-9603-C7167745E3DE}" type="parTrans" cxnId="{F48B7149-BA23-2E43-8E4D-35C548782C8B}">
      <dgm:prSet/>
      <dgm:spPr/>
      <dgm:t>
        <a:bodyPr/>
        <a:lstStyle/>
        <a:p>
          <a:endParaRPr lang="en-US"/>
        </a:p>
      </dgm:t>
    </dgm:pt>
    <dgm:pt modelId="{7C2CA44B-79C4-3D4F-ABFE-7595C8B14495}" type="sibTrans" cxnId="{F48B7149-BA23-2E43-8E4D-35C548782C8B}">
      <dgm:prSet/>
      <dgm:spPr/>
      <dgm:t>
        <a:bodyPr/>
        <a:lstStyle/>
        <a:p>
          <a:endParaRPr lang="en-US"/>
        </a:p>
      </dgm:t>
    </dgm:pt>
    <dgm:pt modelId="{F3A92B6E-677D-D941-BAC5-1BF2A700B872}">
      <dgm:prSet phldrT="[Text]"/>
      <dgm:spPr/>
      <dgm:t>
        <a:bodyPr/>
        <a:lstStyle/>
        <a:p>
          <a:r>
            <a:rPr lang="en-US" dirty="0" smtClean="0"/>
            <a:t>Most hearing aids</a:t>
          </a:r>
          <a:endParaRPr lang="en-US" dirty="0"/>
        </a:p>
      </dgm:t>
    </dgm:pt>
    <dgm:pt modelId="{2F534C5F-16F6-7E49-A577-ED33D7475BFE}" type="parTrans" cxnId="{C9D51BA7-6BB6-8148-89D2-5EF92FCB1E45}">
      <dgm:prSet/>
      <dgm:spPr/>
      <dgm:t>
        <a:bodyPr/>
        <a:lstStyle/>
        <a:p>
          <a:endParaRPr lang="en-US"/>
        </a:p>
      </dgm:t>
    </dgm:pt>
    <dgm:pt modelId="{7EC5AAE7-3150-274B-B9BC-771B348D776F}" type="sibTrans" cxnId="{C9D51BA7-6BB6-8148-89D2-5EF92FCB1E45}">
      <dgm:prSet/>
      <dgm:spPr/>
      <dgm:t>
        <a:bodyPr/>
        <a:lstStyle/>
        <a:p>
          <a:endParaRPr lang="en-US"/>
        </a:p>
      </dgm:t>
    </dgm:pt>
    <dgm:pt modelId="{14A760EF-8A24-694C-9DA6-EBA1E1231294}">
      <dgm:prSet phldrT="[Text]"/>
      <dgm:spPr/>
      <dgm:t>
        <a:bodyPr/>
        <a:lstStyle/>
        <a:p>
          <a:r>
            <a:rPr lang="en-US" dirty="0" smtClean="0"/>
            <a:t>C-leg microprocessor knee</a:t>
          </a:r>
          <a:endParaRPr lang="en-US" dirty="0"/>
        </a:p>
      </dgm:t>
    </dgm:pt>
    <dgm:pt modelId="{F47A28F4-111C-3141-A416-A5411F1C165D}" type="parTrans" cxnId="{1D894C5A-67C8-4F43-8F32-92A060165835}">
      <dgm:prSet/>
      <dgm:spPr/>
      <dgm:t>
        <a:bodyPr/>
        <a:lstStyle/>
        <a:p>
          <a:endParaRPr lang="en-US"/>
        </a:p>
      </dgm:t>
    </dgm:pt>
    <dgm:pt modelId="{D4B69EC1-FFD7-BC49-B968-E996F0EC6FA3}" type="sibTrans" cxnId="{1D894C5A-67C8-4F43-8F32-92A060165835}">
      <dgm:prSet/>
      <dgm:spPr/>
      <dgm:t>
        <a:bodyPr/>
        <a:lstStyle/>
        <a:p>
          <a:endParaRPr lang="en-US"/>
        </a:p>
      </dgm:t>
    </dgm:pt>
    <dgm:pt modelId="{53C84633-0985-2A4B-848D-81BF358B3339}">
      <dgm:prSet phldrT="[Text]"/>
      <dgm:spPr/>
      <dgm:t>
        <a:bodyPr/>
        <a:lstStyle/>
        <a:p>
          <a:r>
            <a:rPr lang="en-US" dirty="0" smtClean="0"/>
            <a:t>Class III</a:t>
          </a:r>
          <a:endParaRPr lang="en-US" dirty="0"/>
        </a:p>
      </dgm:t>
    </dgm:pt>
    <dgm:pt modelId="{69BD7B4F-15A2-4E43-ADBA-DEAFC0FE2FC8}" type="parTrans" cxnId="{3F95DD99-F9A0-CF42-BFE7-7846FA4BDC05}">
      <dgm:prSet/>
      <dgm:spPr/>
      <dgm:t>
        <a:bodyPr/>
        <a:lstStyle/>
        <a:p>
          <a:endParaRPr lang="en-US"/>
        </a:p>
      </dgm:t>
    </dgm:pt>
    <dgm:pt modelId="{7DF07DB9-31D0-334B-935F-D7E74E4D8DA5}" type="sibTrans" cxnId="{3F95DD99-F9A0-CF42-BFE7-7846FA4BDC05}">
      <dgm:prSet/>
      <dgm:spPr/>
      <dgm:t>
        <a:bodyPr/>
        <a:lstStyle/>
        <a:p>
          <a:endParaRPr lang="en-US"/>
        </a:p>
      </dgm:t>
    </dgm:pt>
    <dgm:pt modelId="{D88E0249-5980-4749-849E-942DCC59E2DB}">
      <dgm:prSet phldrT="[Text]"/>
      <dgm:spPr/>
      <dgm:t>
        <a:bodyPr/>
        <a:lstStyle/>
        <a:p>
          <a:r>
            <a:rPr lang="en-US" dirty="0" smtClean="0"/>
            <a:t>Stair climbing wheelchair</a:t>
          </a:r>
          <a:endParaRPr lang="en-US" dirty="0"/>
        </a:p>
      </dgm:t>
    </dgm:pt>
    <dgm:pt modelId="{31BED82C-538D-BD4F-9435-3FA5A760A380}" type="parTrans" cxnId="{EE32E126-8B45-B548-9C3A-A7C270B08813}">
      <dgm:prSet/>
      <dgm:spPr/>
      <dgm:t>
        <a:bodyPr/>
        <a:lstStyle/>
        <a:p>
          <a:endParaRPr lang="en-US"/>
        </a:p>
      </dgm:t>
    </dgm:pt>
    <dgm:pt modelId="{D6733FB5-CCCE-0F42-94BE-B6E8EC79488B}" type="sibTrans" cxnId="{EE32E126-8B45-B548-9C3A-A7C270B08813}">
      <dgm:prSet/>
      <dgm:spPr/>
      <dgm:t>
        <a:bodyPr/>
        <a:lstStyle/>
        <a:p>
          <a:endParaRPr lang="en-US"/>
        </a:p>
      </dgm:t>
    </dgm:pt>
    <dgm:pt modelId="{D876E24C-85EA-EA4E-89A8-3CD421148B55}">
      <dgm:prSet phldrT="[Text]"/>
      <dgm:spPr/>
      <dgm:t>
        <a:bodyPr/>
        <a:lstStyle/>
        <a:p>
          <a:r>
            <a:rPr lang="en-US" dirty="0" smtClean="0"/>
            <a:t>Foot drop orthosis</a:t>
          </a:r>
          <a:endParaRPr lang="en-US" dirty="0"/>
        </a:p>
      </dgm:t>
    </dgm:pt>
    <dgm:pt modelId="{B95AF609-D902-E04B-8EB8-E7B3421ED9B5}" type="parTrans" cxnId="{0D22135B-F69B-D34A-BC36-03AB8F7A89CA}">
      <dgm:prSet/>
      <dgm:spPr/>
      <dgm:t>
        <a:bodyPr/>
        <a:lstStyle/>
        <a:p>
          <a:endParaRPr lang="en-US"/>
        </a:p>
      </dgm:t>
    </dgm:pt>
    <dgm:pt modelId="{E9827EF9-2EF6-7845-B3BE-C130F8FC7FDA}" type="sibTrans" cxnId="{0D22135B-F69B-D34A-BC36-03AB8F7A89CA}">
      <dgm:prSet/>
      <dgm:spPr/>
      <dgm:t>
        <a:bodyPr/>
        <a:lstStyle/>
        <a:p>
          <a:endParaRPr lang="en-US"/>
        </a:p>
      </dgm:t>
    </dgm:pt>
    <dgm:pt modelId="{8A6452FF-6B7F-954A-B340-70710AFC7F02}">
      <dgm:prSet phldrT="[Text]"/>
      <dgm:spPr/>
      <dgm:t>
        <a:bodyPr/>
        <a:lstStyle/>
        <a:p>
          <a:r>
            <a:rPr lang="en-US" dirty="0" smtClean="0"/>
            <a:t>Other limb braces</a:t>
          </a:r>
          <a:endParaRPr lang="en-US" dirty="0"/>
        </a:p>
      </dgm:t>
    </dgm:pt>
    <dgm:pt modelId="{864D1CA9-A929-9248-AE7F-3EEEABB05DFF}" type="parTrans" cxnId="{D336B587-8ED9-C84E-8D56-C5749EA5D209}">
      <dgm:prSet/>
      <dgm:spPr/>
      <dgm:t>
        <a:bodyPr/>
        <a:lstStyle/>
        <a:p>
          <a:endParaRPr lang="en-US"/>
        </a:p>
      </dgm:t>
    </dgm:pt>
    <dgm:pt modelId="{1AB0F6E1-77D0-5147-9C9C-E7F37897B99F}" type="sibTrans" cxnId="{D336B587-8ED9-C84E-8D56-C5749EA5D209}">
      <dgm:prSet/>
      <dgm:spPr/>
      <dgm:t>
        <a:bodyPr/>
        <a:lstStyle/>
        <a:p>
          <a:endParaRPr lang="en-US"/>
        </a:p>
      </dgm:t>
    </dgm:pt>
    <dgm:pt modelId="{9657918F-7E3F-2F45-9562-23A087069B69}">
      <dgm:prSet phldrT="[Text]"/>
      <dgm:spPr/>
      <dgm:t>
        <a:bodyPr/>
        <a:lstStyle/>
        <a:p>
          <a:r>
            <a:rPr lang="en-US" dirty="0" smtClean="0"/>
            <a:t>Powered wheelchair</a:t>
          </a:r>
          <a:endParaRPr lang="en-US" dirty="0"/>
        </a:p>
      </dgm:t>
    </dgm:pt>
    <dgm:pt modelId="{B3BAFC1D-D654-354C-A146-DAF51C3C8C70}" type="parTrans" cxnId="{199D6E9E-F748-F14C-91FE-EC216CB30233}">
      <dgm:prSet/>
      <dgm:spPr/>
      <dgm:t>
        <a:bodyPr/>
        <a:lstStyle/>
        <a:p>
          <a:endParaRPr lang="en-US"/>
        </a:p>
      </dgm:t>
    </dgm:pt>
    <dgm:pt modelId="{42B53625-0A86-4848-B5E7-20F83E43C103}" type="sibTrans" cxnId="{199D6E9E-F748-F14C-91FE-EC216CB30233}">
      <dgm:prSet/>
      <dgm:spPr/>
      <dgm:t>
        <a:bodyPr/>
        <a:lstStyle/>
        <a:p>
          <a:endParaRPr lang="en-US"/>
        </a:p>
      </dgm:t>
    </dgm:pt>
    <dgm:pt modelId="{44323C6F-8D2A-C94F-967C-2B38362D50D2}" type="pres">
      <dgm:prSet presAssocID="{72CCD8E0-EC10-C444-979C-641E47015F36}" presName="Name0" presStyleCnt="0">
        <dgm:presLayoutVars>
          <dgm:dir/>
          <dgm:animLvl val="lvl"/>
          <dgm:resizeHandles val="exact"/>
        </dgm:presLayoutVars>
      </dgm:prSet>
      <dgm:spPr/>
      <dgm:t>
        <a:bodyPr/>
        <a:lstStyle/>
        <a:p>
          <a:endParaRPr lang="en-US"/>
        </a:p>
      </dgm:t>
    </dgm:pt>
    <dgm:pt modelId="{7F306E38-1659-9548-9194-105A039A5B61}" type="pres">
      <dgm:prSet presAssocID="{61986A2A-B0EA-7141-ADFC-0FE7D8399564}" presName="composite" presStyleCnt="0"/>
      <dgm:spPr/>
    </dgm:pt>
    <dgm:pt modelId="{D25CD923-5B00-C447-9468-CFA27BEE760A}" type="pres">
      <dgm:prSet presAssocID="{61986A2A-B0EA-7141-ADFC-0FE7D8399564}" presName="parTx" presStyleLbl="alignNode1" presStyleIdx="0" presStyleCnt="3">
        <dgm:presLayoutVars>
          <dgm:chMax val="0"/>
          <dgm:chPref val="0"/>
          <dgm:bulletEnabled val="1"/>
        </dgm:presLayoutVars>
      </dgm:prSet>
      <dgm:spPr/>
      <dgm:t>
        <a:bodyPr/>
        <a:lstStyle/>
        <a:p>
          <a:endParaRPr lang="en-US"/>
        </a:p>
      </dgm:t>
    </dgm:pt>
    <dgm:pt modelId="{D838970D-1D71-184B-ACF8-48915B9AF694}" type="pres">
      <dgm:prSet presAssocID="{61986A2A-B0EA-7141-ADFC-0FE7D8399564}" presName="desTx" presStyleLbl="alignAccFollowNode1" presStyleIdx="0" presStyleCnt="3">
        <dgm:presLayoutVars>
          <dgm:bulletEnabled val="1"/>
        </dgm:presLayoutVars>
      </dgm:prSet>
      <dgm:spPr/>
      <dgm:t>
        <a:bodyPr/>
        <a:lstStyle/>
        <a:p>
          <a:endParaRPr lang="en-US"/>
        </a:p>
      </dgm:t>
    </dgm:pt>
    <dgm:pt modelId="{535955B1-2E22-5A43-AA46-119C39B7759D}" type="pres">
      <dgm:prSet presAssocID="{E24F2A0A-458F-BE4B-A981-4BC65BB34044}" presName="space" presStyleCnt="0"/>
      <dgm:spPr/>
    </dgm:pt>
    <dgm:pt modelId="{5CF2634B-1B28-9545-AE46-C80268EDF20A}" type="pres">
      <dgm:prSet presAssocID="{7E3F9375-71B0-AC4A-B8BF-34BD10A987F5}" presName="composite" presStyleCnt="0"/>
      <dgm:spPr/>
    </dgm:pt>
    <dgm:pt modelId="{083A6683-0C0F-7141-A218-16C0EAFE2F22}" type="pres">
      <dgm:prSet presAssocID="{7E3F9375-71B0-AC4A-B8BF-34BD10A987F5}" presName="parTx" presStyleLbl="alignNode1" presStyleIdx="1" presStyleCnt="3">
        <dgm:presLayoutVars>
          <dgm:chMax val="0"/>
          <dgm:chPref val="0"/>
          <dgm:bulletEnabled val="1"/>
        </dgm:presLayoutVars>
      </dgm:prSet>
      <dgm:spPr/>
      <dgm:t>
        <a:bodyPr/>
        <a:lstStyle/>
        <a:p>
          <a:endParaRPr lang="en-US"/>
        </a:p>
      </dgm:t>
    </dgm:pt>
    <dgm:pt modelId="{48F4BF12-7851-524D-B3EA-58E96E4C1EEF}" type="pres">
      <dgm:prSet presAssocID="{7E3F9375-71B0-AC4A-B8BF-34BD10A987F5}" presName="desTx" presStyleLbl="alignAccFollowNode1" presStyleIdx="1" presStyleCnt="3">
        <dgm:presLayoutVars>
          <dgm:bulletEnabled val="1"/>
        </dgm:presLayoutVars>
      </dgm:prSet>
      <dgm:spPr/>
      <dgm:t>
        <a:bodyPr/>
        <a:lstStyle/>
        <a:p>
          <a:endParaRPr lang="en-US"/>
        </a:p>
      </dgm:t>
    </dgm:pt>
    <dgm:pt modelId="{390A3677-9539-6A4F-8ADF-F62DF543A889}" type="pres">
      <dgm:prSet presAssocID="{7C2CA44B-79C4-3D4F-ABFE-7595C8B14495}" presName="space" presStyleCnt="0"/>
      <dgm:spPr/>
    </dgm:pt>
    <dgm:pt modelId="{20B1D463-6CE5-494F-A972-ED55DBF87D5F}" type="pres">
      <dgm:prSet presAssocID="{53C84633-0985-2A4B-848D-81BF358B3339}" presName="composite" presStyleCnt="0"/>
      <dgm:spPr/>
    </dgm:pt>
    <dgm:pt modelId="{710F0DFA-9369-9647-AE61-2D4729ADF75F}" type="pres">
      <dgm:prSet presAssocID="{53C84633-0985-2A4B-848D-81BF358B3339}" presName="parTx" presStyleLbl="alignNode1" presStyleIdx="2" presStyleCnt="3">
        <dgm:presLayoutVars>
          <dgm:chMax val="0"/>
          <dgm:chPref val="0"/>
          <dgm:bulletEnabled val="1"/>
        </dgm:presLayoutVars>
      </dgm:prSet>
      <dgm:spPr/>
      <dgm:t>
        <a:bodyPr/>
        <a:lstStyle/>
        <a:p>
          <a:endParaRPr lang="en-US"/>
        </a:p>
      </dgm:t>
    </dgm:pt>
    <dgm:pt modelId="{2739E3A2-3869-0D46-810B-D1A1C5CF0251}" type="pres">
      <dgm:prSet presAssocID="{53C84633-0985-2A4B-848D-81BF358B3339}" presName="desTx" presStyleLbl="alignAccFollowNode1" presStyleIdx="2" presStyleCnt="3">
        <dgm:presLayoutVars>
          <dgm:bulletEnabled val="1"/>
        </dgm:presLayoutVars>
      </dgm:prSet>
      <dgm:spPr/>
      <dgm:t>
        <a:bodyPr/>
        <a:lstStyle/>
        <a:p>
          <a:endParaRPr lang="en-US"/>
        </a:p>
      </dgm:t>
    </dgm:pt>
  </dgm:ptLst>
  <dgm:cxnLst>
    <dgm:cxn modelId="{376D5EEB-6B6C-2B4B-943E-1339EB0A8ED3}" srcId="{72CCD8E0-EC10-C444-979C-641E47015F36}" destId="{61986A2A-B0EA-7141-ADFC-0FE7D8399564}" srcOrd="0" destOrd="0" parTransId="{414219C8-ED4F-D54C-A986-44138B4F8772}" sibTransId="{E24F2A0A-458F-BE4B-A981-4BC65BB34044}"/>
    <dgm:cxn modelId="{85B4FEA5-EE2C-F54D-BDDF-343E6681561A}" type="presOf" srcId="{53C84633-0985-2A4B-848D-81BF358B3339}" destId="{710F0DFA-9369-9647-AE61-2D4729ADF75F}" srcOrd="0" destOrd="0" presId="urn:microsoft.com/office/officeart/2005/8/layout/hList1"/>
    <dgm:cxn modelId="{C9D51BA7-6BB6-8148-89D2-5EF92FCB1E45}" srcId="{7E3F9375-71B0-AC4A-B8BF-34BD10A987F5}" destId="{F3A92B6E-677D-D941-BAC5-1BF2A700B872}" srcOrd="0" destOrd="0" parTransId="{2F534C5F-16F6-7E49-A577-ED33D7475BFE}" sibTransId="{7EC5AAE7-3150-274B-B9BC-771B348D776F}"/>
    <dgm:cxn modelId="{A4787D36-D34A-774C-84D5-398703C44779}" type="presOf" srcId="{8A6452FF-6B7F-954A-B340-70710AFC7F02}" destId="{D838970D-1D71-184B-ACF8-48915B9AF694}" srcOrd="0" destOrd="3" presId="urn:microsoft.com/office/officeart/2005/8/layout/hList1"/>
    <dgm:cxn modelId="{E76AAB88-3976-0949-8B33-04A49904E1EB}" type="presOf" srcId="{D88E0249-5980-4749-849E-942DCC59E2DB}" destId="{2739E3A2-3869-0D46-810B-D1A1C5CF0251}" srcOrd="0" destOrd="0" presId="urn:microsoft.com/office/officeart/2005/8/layout/hList1"/>
    <dgm:cxn modelId="{76E6DDAC-0118-4B42-A0BB-D9EE117A680B}" type="presOf" srcId="{61986A2A-B0EA-7141-ADFC-0FE7D8399564}" destId="{D25CD923-5B00-C447-9468-CFA27BEE760A}" srcOrd="0" destOrd="0" presId="urn:microsoft.com/office/officeart/2005/8/layout/hList1"/>
    <dgm:cxn modelId="{E9FD2851-AA85-7D43-BE2B-B51914855598}" srcId="{61986A2A-B0EA-7141-ADFC-0FE7D8399564}" destId="{E336C6EB-B869-8C43-947A-407FDF195B8F}" srcOrd="0" destOrd="0" parTransId="{BCF44848-3C39-624E-89A7-F96E2FC5A1BB}" sibTransId="{0A45C245-5494-6A4C-8533-CA38DABDC0A8}"/>
    <dgm:cxn modelId="{4DD647AF-6C1F-094E-AA5F-24FBD68BD750}" srcId="{61986A2A-B0EA-7141-ADFC-0FE7D8399564}" destId="{B2447C19-0473-5148-A30F-30A21F294E2D}" srcOrd="1" destOrd="0" parTransId="{1EC6E22E-9F83-034E-B560-7E83757C2924}" sibTransId="{1A306085-F4B0-F449-A5D6-A29F68551E76}"/>
    <dgm:cxn modelId="{3F95DD99-F9A0-CF42-BFE7-7846FA4BDC05}" srcId="{72CCD8E0-EC10-C444-979C-641E47015F36}" destId="{53C84633-0985-2A4B-848D-81BF358B3339}" srcOrd="2" destOrd="0" parTransId="{69BD7B4F-15A2-4E43-ADBA-DEAFC0FE2FC8}" sibTransId="{7DF07DB9-31D0-334B-935F-D7E74E4D8DA5}"/>
    <dgm:cxn modelId="{B3A67F33-3376-104B-A32A-FD4674B5D3AF}" type="presOf" srcId="{14A760EF-8A24-694C-9DA6-EBA1E1231294}" destId="{48F4BF12-7851-524D-B3EA-58E96E4C1EEF}" srcOrd="0" destOrd="1" presId="urn:microsoft.com/office/officeart/2005/8/layout/hList1"/>
    <dgm:cxn modelId="{1FFE6F75-107A-9747-83CB-58229563D389}" type="presOf" srcId="{F3A92B6E-677D-D941-BAC5-1BF2A700B872}" destId="{48F4BF12-7851-524D-B3EA-58E96E4C1EEF}" srcOrd="0" destOrd="0" presId="urn:microsoft.com/office/officeart/2005/8/layout/hList1"/>
    <dgm:cxn modelId="{19119365-CADF-4354-B4C5-0C25FE5F800A}" type="presOf" srcId="{9657918F-7E3F-2F45-9562-23A087069B69}" destId="{48F4BF12-7851-524D-B3EA-58E96E4C1EEF}" srcOrd="0" destOrd="2" presId="urn:microsoft.com/office/officeart/2005/8/layout/hList1"/>
    <dgm:cxn modelId="{D336B587-8ED9-C84E-8D56-C5749EA5D209}" srcId="{61986A2A-B0EA-7141-ADFC-0FE7D8399564}" destId="{8A6452FF-6B7F-954A-B340-70710AFC7F02}" srcOrd="3" destOrd="0" parTransId="{864D1CA9-A929-9248-AE7F-3EEEABB05DFF}" sibTransId="{1AB0F6E1-77D0-5147-9C9C-E7F37897B99F}"/>
    <dgm:cxn modelId="{199D6E9E-F748-F14C-91FE-EC216CB30233}" srcId="{7E3F9375-71B0-AC4A-B8BF-34BD10A987F5}" destId="{9657918F-7E3F-2F45-9562-23A087069B69}" srcOrd="2" destOrd="0" parTransId="{B3BAFC1D-D654-354C-A146-DAF51C3C8C70}" sibTransId="{42B53625-0A86-4848-B5E7-20F83E43C103}"/>
    <dgm:cxn modelId="{3A821002-7C6C-A44F-B725-BFEEE8D3420F}" type="presOf" srcId="{72CCD8E0-EC10-C444-979C-641E47015F36}" destId="{44323C6F-8D2A-C94F-967C-2B38362D50D2}" srcOrd="0" destOrd="0" presId="urn:microsoft.com/office/officeart/2005/8/layout/hList1"/>
    <dgm:cxn modelId="{7EC54783-939D-6A42-B460-8F050D7B8784}" type="presOf" srcId="{7E3F9375-71B0-AC4A-B8BF-34BD10A987F5}" destId="{083A6683-0C0F-7141-A218-16C0EAFE2F22}" srcOrd="0" destOrd="0" presId="urn:microsoft.com/office/officeart/2005/8/layout/hList1"/>
    <dgm:cxn modelId="{1FC5E096-9DCC-7642-BEF9-0A0D06EDF2EB}" type="presOf" srcId="{D876E24C-85EA-EA4E-89A8-3CD421148B55}" destId="{D838970D-1D71-184B-ACF8-48915B9AF694}" srcOrd="0" destOrd="2" presId="urn:microsoft.com/office/officeart/2005/8/layout/hList1"/>
    <dgm:cxn modelId="{3B157534-DD5B-8141-AD9A-EA9B78D55298}" type="presOf" srcId="{E336C6EB-B869-8C43-947A-407FDF195B8F}" destId="{D838970D-1D71-184B-ACF8-48915B9AF694}" srcOrd="0" destOrd="0" presId="urn:microsoft.com/office/officeart/2005/8/layout/hList1"/>
    <dgm:cxn modelId="{EE32E126-8B45-B548-9C3A-A7C270B08813}" srcId="{53C84633-0985-2A4B-848D-81BF358B3339}" destId="{D88E0249-5980-4749-849E-942DCC59E2DB}" srcOrd="0" destOrd="0" parTransId="{31BED82C-538D-BD4F-9435-3FA5A760A380}" sibTransId="{D6733FB5-CCCE-0F42-94BE-B6E8EC79488B}"/>
    <dgm:cxn modelId="{1D894C5A-67C8-4F43-8F32-92A060165835}" srcId="{7E3F9375-71B0-AC4A-B8BF-34BD10A987F5}" destId="{14A760EF-8A24-694C-9DA6-EBA1E1231294}" srcOrd="1" destOrd="0" parTransId="{F47A28F4-111C-3141-A416-A5411F1C165D}" sibTransId="{D4B69EC1-FFD7-BC49-B968-E996F0EC6FA3}"/>
    <dgm:cxn modelId="{7226F9B4-55E5-544D-B28B-FBC0743A0F76}" type="presOf" srcId="{B2447C19-0473-5148-A30F-30A21F294E2D}" destId="{D838970D-1D71-184B-ACF8-48915B9AF694}" srcOrd="0" destOrd="1" presId="urn:microsoft.com/office/officeart/2005/8/layout/hList1"/>
    <dgm:cxn modelId="{F48B7149-BA23-2E43-8E4D-35C548782C8B}" srcId="{72CCD8E0-EC10-C444-979C-641E47015F36}" destId="{7E3F9375-71B0-AC4A-B8BF-34BD10A987F5}" srcOrd="1" destOrd="0" parTransId="{76AAE8EF-A166-2642-9603-C7167745E3DE}" sibTransId="{7C2CA44B-79C4-3D4F-ABFE-7595C8B14495}"/>
    <dgm:cxn modelId="{0D22135B-F69B-D34A-BC36-03AB8F7A89CA}" srcId="{61986A2A-B0EA-7141-ADFC-0FE7D8399564}" destId="{D876E24C-85EA-EA4E-89A8-3CD421148B55}" srcOrd="2" destOrd="0" parTransId="{B95AF609-D902-E04B-8EB8-E7B3421ED9B5}" sibTransId="{E9827EF9-2EF6-7845-B3BE-C130F8FC7FDA}"/>
    <dgm:cxn modelId="{59FDD96E-967F-1340-B95C-31DE73814FFC}" type="presParOf" srcId="{44323C6F-8D2A-C94F-967C-2B38362D50D2}" destId="{7F306E38-1659-9548-9194-105A039A5B61}" srcOrd="0" destOrd="0" presId="urn:microsoft.com/office/officeart/2005/8/layout/hList1"/>
    <dgm:cxn modelId="{EA11EC47-CD03-8C47-B2F0-4F92020D5AA7}" type="presParOf" srcId="{7F306E38-1659-9548-9194-105A039A5B61}" destId="{D25CD923-5B00-C447-9468-CFA27BEE760A}" srcOrd="0" destOrd="0" presId="urn:microsoft.com/office/officeart/2005/8/layout/hList1"/>
    <dgm:cxn modelId="{6A8535B3-E943-9B44-8814-371046B1AFD3}" type="presParOf" srcId="{7F306E38-1659-9548-9194-105A039A5B61}" destId="{D838970D-1D71-184B-ACF8-48915B9AF694}" srcOrd="1" destOrd="0" presId="urn:microsoft.com/office/officeart/2005/8/layout/hList1"/>
    <dgm:cxn modelId="{A5D82056-D7DC-9345-8535-FC7DB7B89788}" type="presParOf" srcId="{44323C6F-8D2A-C94F-967C-2B38362D50D2}" destId="{535955B1-2E22-5A43-AA46-119C39B7759D}" srcOrd="1" destOrd="0" presId="urn:microsoft.com/office/officeart/2005/8/layout/hList1"/>
    <dgm:cxn modelId="{320A7D7F-FAEB-6145-93D5-2310786040B4}" type="presParOf" srcId="{44323C6F-8D2A-C94F-967C-2B38362D50D2}" destId="{5CF2634B-1B28-9545-AE46-C80268EDF20A}" srcOrd="2" destOrd="0" presId="urn:microsoft.com/office/officeart/2005/8/layout/hList1"/>
    <dgm:cxn modelId="{1E56304A-7F69-EF44-85E9-CFCE382CDE00}" type="presParOf" srcId="{5CF2634B-1B28-9545-AE46-C80268EDF20A}" destId="{083A6683-0C0F-7141-A218-16C0EAFE2F22}" srcOrd="0" destOrd="0" presId="urn:microsoft.com/office/officeart/2005/8/layout/hList1"/>
    <dgm:cxn modelId="{C256722A-4D40-EA49-9B55-729CAD6FF405}" type="presParOf" srcId="{5CF2634B-1B28-9545-AE46-C80268EDF20A}" destId="{48F4BF12-7851-524D-B3EA-58E96E4C1EEF}" srcOrd="1" destOrd="0" presId="urn:microsoft.com/office/officeart/2005/8/layout/hList1"/>
    <dgm:cxn modelId="{96D5B0B0-EC30-554F-BA08-56F1980CEB01}" type="presParOf" srcId="{44323C6F-8D2A-C94F-967C-2B38362D50D2}" destId="{390A3677-9539-6A4F-8ADF-F62DF543A889}" srcOrd="3" destOrd="0" presId="urn:microsoft.com/office/officeart/2005/8/layout/hList1"/>
    <dgm:cxn modelId="{AB65A31F-6445-2348-BB3B-75F1B12E8D31}" type="presParOf" srcId="{44323C6F-8D2A-C94F-967C-2B38362D50D2}" destId="{20B1D463-6CE5-494F-A972-ED55DBF87D5F}" srcOrd="4" destOrd="0" presId="urn:microsoft.com/office/officeart/2005/8/layout/hList1"/>
    <dgm:cxn modelId="{2247C780-CD8F-EE42-A3E4-FA8B9FA54AE1}" type="presParOf" srcId="{20B1D463-6CE5-494F-A972-ED55DBF87D5F}" destId="{710F0DFA-9369-9647-AE61-2D4729ADF75F}" srcOrd="0" destOrd="0" presId="urn:microsoft.com/office/officeart/2005/8/layout/hList1"/>
    <dgm:cxn modelId="{10D5558D-E8D0-344F-B15B-D78A6EE8D88F}" type="presParOf" srcId="{20B1D463-6CE5-494F-A972-ED55DBF87D5F}" destId="{2739E3A2-3869-0D46-810B-D1A1C5CF025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1A65B-2619-CB4E-931B-8EFBCC3CCFED}">
      <dsp:nvSpPr>
        <dsp:cNvPr id="0" name=""/>
        <dsp:cNvSpPr/>
      </dsp:nvSpPr>
      <dsp:spPr>
        <a:xfrm rot="5400000">
          <a:off x="5736707" y="-2478925"/>
          <a:ext cx="565197" cy="5665229"/>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Must not cause more harm than current socket technologies</a:t>
          </a:r>
          <a:endParaRPr lang="en-US" sz="1500" kern="1200" dirty="0"/>
        </a:p>
        <a:p>
          <a:pPr marL="114300" lvl="1" indent="-114300" algn="l" defTabSz="666750">
            <a:lnSpc>
              <a:spcPct val="90000"/>
            </a:lnSpc>
            <a:spcBef>
              <a:spcPct val="0"/>
            </a:spcBef>
            <a:spcAft>
              <a:spcPct val="15000"/>
            </a:spcAft>
            <a:buChar char="••"/>
          </a:pPr>
          <a:r>
            <a:rPr lang="en-US" sz="1500" kern="1200" dirty="0" smtClean="0"/>
            <a:t>Meet FDA device requirements</a:t>
          </a:r>
          <a:r>
            <a:rPr lang="en-US" sz="1500" kern="1200" baseline="30000" dirty="0" smtClean="0"/>
            <a:t>11</a:t>
          </a:r>
          <a:endParaRPr lang="en-US" sz="1500" kern="1200" dirty="0"/>
        </a:p>
      </dsp:txBody>
      <dsp:txXfrm rot="-5400000">
        <a:off x="3186692" y="98681"/>
        <a:ext cx="5637638" cy="510015"/>
      </dsp:txXfrm>
    </dsp:sp>
    <dsp:sp modelId="{7C38CF49-A6DC-0147-8274-E97A26D94ABB}">
      <dsp:nvSpPr>
        <dsp:cNvPr id="0" name=""/>
        <dsp:cNvSpPr/>
      </dsp:nvSpPr>
      <dsp:spPr>
        <a:xfrm>
          <a:off x="0" y="440"/>
          <a:ext cx="3186691" cy="706497"/>
        </a:xfrm>
        <a:prstGeom prst="roundRect">
          <a:avLst/>
        </a:prstGeom>
        <a:gradFill rotWithShape="0">
          <a:gsLst>
            <a:gs pos="0">
              <a:schemeClr val="dk2">
                <a:hueOff val="0"/>
                <a:satOff val="0"/>
                <a:lumOff val="0"/>
                <a:alphaOff val="0"/>
                <a:shade val="70000"/>
                <a:satMod val="150000"/>
              </a:schemeClr>
            </a:gs>
            <a:gs pos="34000">
              <a:schemeClr val="dk2">
                <a:hueOff val="0"/>
                <a:satOff val="0"/>
                <a:lumOff val="0"/>
                <a:alphaOff val="0"/>
                <a:shade val="70000"/>
                <a:satMod val="140000"/>
              </a:schemeClr>
            </a:gs>
            <a:gs pos="70000">
              <a:schemeClr val="dk2">
                <a:hueOff val="0"/>
                <a:satOff val="0"/>
                <a:lumOff val="0"/>
                <a:alphaOff val="0"/>
                <a:tint val="100000"/>
                <a:shade val="90000"/>
                <a:satMod val="140000"/>
              </a:schemeClr>
            </a:gs>
            <a:gs pos="100000">
              <a:schemeClr val="dk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Safe</a:t>
          </a:r>
          <a:endParaRPr lang="en-US" sz="2200" kern="1200" dirty="0"/>
        </a:p>
      </dsp:txBody>
      <dsp:txXfrm>
        <a:off x="34488" y="34928"/>
        <a:ext cx="3117715" cy="637521"/>
      </dsp:txXfrm>
    </dsp:sp>
    <dsp:sp modelId="{C45F9611-3AE5-1642-83BC-D14FC420DE20}">
      <dsp:nvSpPr>
        <dsp:cNvPr id="0" name=""/>
        <dsp:cNvSpPr/>
      </dsp:nvSpPr>
      <dsp:spPr>
        <a:xfrm rot="5400000">
          <a:off x="5736707" y="-1737103"/>
          <a:ext cx="565197" cy="5665229"/>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Must fail in predictable ways which shall not harm user </a:t>
          </a:r>
          <a:endParaRPr lang="en-US" sz="1500" kern="1200" dirty="0"/>
        </a:p>
      </dsp:txBody>
      <dsp:txXfrm rot="-5400000">
        <a:off x="3186692" y="840503"/>
        <a:ext cx="5637638" cy="510015"/>
      </dsp:txXfrm>
    </dsp:sp>
    <dsp:sp modelId="{AD80F89E-4AF2-A541-86C2-6C0E71217E8A}">
      <dsp:nvSpPr>
        <dsp:cNvPr id="0" name=""/>
        <dsp:cNvSpPr/>
      </dsp:nvSpPr>
      <dsp:spPr>
        <a:xfrm>
          <a:off x="0" y="742262"/>
          <a:ext cx="3186691" cy="706497"/>
        </a:xfrm>
        <a:prstGeom prst="roundRect">
          <a:avLst/>
        </a:prstGeom>
        <a:gradFill rotWithShape="0">
          <a:gsLst>
            <a:gs pos="0">
              <a:schemeClr val="dk2">
                <a:hueOff val="0"/>
                <a:satOff val="0"/>
                <a:lumOff val="0"/>
                <a:alphaOff val="0"/>
                <a:shade val="70000"/>
                <a:satMod val="150000"/>
              </a:schemeClr>
            </a:gs>
            <a:gs pos="34000">
              <a:schemeClr val="dk2">
                <a:hueOff val="0"/>
                <a:satOff val="0"/>
                <a:lumOff val="0"/>
                <a:alphaOff val="0"/>
                <a:shade val="70000"/>
                <a:satMod val="140000"/>
              </a:schemeClr>
            </a:gs>
            <a:gs pos="70000">
              <a:schemeClr val="dk2">
                <a:hueOff val="0"/>
                <a:satOff val="0"/>
                <a:lumOff val="0"/>
                <a:alphaOff val="0"/>
                <a:tint val="100000"/>
                <a:shade val="90000"/>
                <a:satMod val="140000"/>
              </a:schemeClr>
            </a:gs>
            <a:gs pos="100000">
              <a:schemeClr val="dk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Reliable</a:t>
          </a:r>
          <a:endParaRPr lang="en-US" sz="2200" kern="1200" dirty="0"/>
        </a:p>
      </dsp:txBody>
      <dsp:txXfrm>
        <a:off x="34488" y="776750"/>
        <a:ext cx="3117715" cy="637521"/>
      </dsp:txXfrm>
    </dsp:sp>
    <dsp:sp modelId="{3A3EEDD2-79B3-5647-B2A4-8733B5BA57FA}">
      <dsp:nvSpPr>
        <dsp:cNvPr id="0" name=""/>
        <dsp:cNvSpPr/>
      </dsp:nvSpPr>
      <dsp:spPr>
        <a:xfrm rot="5400000">
          <a:off x="5736707" y="-995280"/>
          <a:ext cx="565197" cy="5665229"/>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Be comparable in comfort to current technologies</a:t>
          </a:r>
          <a:endParaRPr lang="en-US" sz="1500" kern="1200" dirty="0"/>
        </a:p>
      </dsp:txBody>
      <dsp:txXfrm rot="-5400000">
        <a:off x="3186692" y="1582326"/>
        <a:ext cx="5637638" cy="510015"/>
      </dsp:txXfrm>
    </dsp:sp>
    <dsp:sp modelId="{F08A729B-18E2-814E-A113-0DA39841BDD3}">
      <dsp:nvSpPr>
        <dsp:cNvPr id="0" name=""/>
        <dsp:cNvSpPr/>
      </dsp:nvSpPr>
      <dsp:spPr>
        <a:xfrm>
          <a:off x="0" y="1484085"/>
          <a:ext cx="3186691" cy="706497"/>
        </a:xfrm>
        <a:prstGeom prst="roundRect">
          <a:avLst/>
        </a:prstGeom>
        <a:gradFill rotWithShape="0">
          <a:gsLst>
            <a:gs pos="0">
              <a:schemeClr val="dk2">
                <a:hueOff val="0"/>
                <a:satOff val="0"/>
                <a:lumOff val="0"/>
                <a:alphaOff val="0"/>
                <a:shade val="70000"/>
                <a:satMod val="150000"/>
              </a:schemeClr>
            </a:gs>
            <a:gs pos="34000">
              <a:schemeClr val="dk2">
                <a:hueOff val="0"/>
                <a:satOff val="0"/>
                <a:lumOff val="0"/>
                <a:alphaOff val="0"/>
                <a:shade val="70000"/>
                <a:satMod val="140000"/>
              </a:schemeClr>
            </a:gs>
            <a:gs pos="70000">
              <a:schemeClr val="dk2">
                <a:hueOff val="0"/>
                <a:satOff val="0"/>
                <a:lumOff val="0"/>
                <a:alphaOff val="0"/>
                <a:tint val="100000"/>
                <a:shade val="90000"/>
                <a:satMod val="140000"/>
              </a:schemeClr>
            </a:gs>
            <a:gs pos="100000">
              <a:schemeClr val="dk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Comfortable</a:t>
          </a:r>
          <a:endParaRPr lang="en-US" sz="2200" kern="1200" dirty="0"/>
        </a:p>
      </dsp:txBody>
      <dsp:txXfrm>
        <a:off x="34488" y="1518573"/>
        <a:ext cx="3117715" cy="637521"/>
      </dsp:txXfrm>
    </dsp:sp>
    <dsp:sp modelId="{5A28D801-6AB5-CB40-86B6-D67B7E891AA7}">
      <dsp:nvSpPr>
        <dsp:cNvPr id="0" name=""/>
        <dsp:cNvSpPr/>
      </dsp:nvSpPr>
      <dsp:spPr>
        <a:xfrm rot="5400000">
          <a:off x="5736707" y="-253458"/>
          <a:ext cx="565197" cy="5665229"/>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No need for adjustments throughout the day after initial donning</a:t>
          </a:r>
          <a:endParaRPr lang="en-US" sz="1500" kern="1200" dirty="0"/>
        </a:p>
      </dsp:txBody>
      <dsp:txXfrm rot="-5400000">
        <a:off x="3186692" y="2324148"/>
        <a:ext cx="5637638" cy="510015"/>
      </dsp:txXfrm>
    </dsp:sp>
    <dsp:sp modelId="{AF18E9F5-886B-B844-94D0-CD0246AAB2C5}">
      <dsp:nvSpPr>
        <dsp:cNvPr id="0" name=""/>
        <dsp:cNvSpPr/>
      </dsp:nvSpPr>
      <dsp:spPr>
        <a:xfrm>
          <a:off x="0" y="2225907"/>
          <a:ext cx="3186691" cy="706497"/>
        </a:xfrm>
        <a:prstGeom prst="roundRect">
          <a:avLst/>
        </a:prstGeom>
        <a:gradFill rotWithShape="0">
          <a:gsLst>
            <a:gs pos="0">
              <a:schemeClr val="dk2">
                <a:hueOff val="0"/>
                <a:satOff val="0"/>
                <a:lumOff val="0"/>
                <a:alphaOff val="0"/>
                <a:shade val="70000"/>
                <a:satMod val="150000"/>
              </a:schemeClr>
            </a:gs>
            <a:gs pos="34000">
              <a:schemeClr val="dk2">
                <a:hueOff val="0"/>
                <a:satOff val="0"/>
                <a:lumOff val="0"/>
                <a:alphaOff val="0"/>
                <a:shade val="70000"/>
                <a:satMod val="140000"/>
              </a:schemeClr>
            </a:gs>
            <a:gs pos="70000">
              <a:schemeClr val="dk2">
                <a:hueOff val="0"/>
                <a:satOff val="0"/>
                <a:lumOff val="0"/>
                <a:alphaOff val="0"/>
                <a:tint val="100000"/>
                <a:shade val="90000"/>
                <a:satMod val="140000"/>
              </a:schemeClr>
            </a:gs>
            <a:gs pos="100000">
              <a:schemeClr val="dk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Minimal user-input</a:t>
          </a:r>
          <a:endParaRPr lang="en-US" sz="2200" kern="1200" dirty="0"/>
        </a:p>
      </dsp:txBody>
      <dsp:txXfrm>
        <a:off x="34488" y="2260395"/>
        <a:ext cx="3117715" cy="637521"/>
      </dsp:txXfrm>
    </dsp:sp>
    <dsp:sp modelId="{B9F6D23A-D126-D74A-AFC6-3BE8D3970124}">
      <dsp:nvSpPr>
        <dsp:cNvPr id="0" name=""/>
        <dsp:cNvSpPr/>
      </dsp:nvSpPr>
      <dsp:spPr>
        <a:xfrm rot="5400000">
          <a:off x="5736707" y="488363"/>
          <a:ext cx="565197" cy="5665229"/>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No need to recharge or adjust for minimum of average shopping trip length (58 minutes)</a:t>
          </a:r>
          <a:r>
            <a:rPr lang="en-US" sz="1500" kern="1200" baseline="30000" dirty="0" smtClean="0"/>
            <a:t>12</a:t>
          </a:r>
          <a:endParaRPr lang="en-US" sz="1500" kern="1200" baseline="30000" dirty="0"/>
        </a:p>
      </dsp:txBody>
      <dsp:txXfrm rot="-5400000">
        <a:off x="3186692" y="3065970"/>
        <a:ext cx="5637638" cy="510015"/>
      </dsp:txXfrm>
    </dsp:sp>
    <dsp:sp modelId="{5130ABBF-774B-7942-AD88-451F309E9DD1}">
      <dsp:nvSpPr>
        <dsp:cNvPr id="0" name=""/>
        <dsp:cNvSpPr/>
      </dsp:nvSpPr>
      <dsp:spPr>
        <a:xfrm>
          <a:off x="0" y="2967729"/>
          <a:ext cx="3186691" cy="706497"/>
        </a:xfrm>
        <a:prstGeom prst="roundRect">
          <a:avLst/>
        </a:prstGeom>
        <a:gradFill rotWithShape="0">
          <a:gsLst>
            <a:gs pos="0">
              <a:schemeClr val="dk2">
                <a:hueOff val="0"/>
                <a:satOff val="0"/>
                <a:lumOff val="0"/>
                <a:alphaOff val="0"/>
                <a:shade val="70000"/>
                <a:satMod val="150000"/>
              </a:schemeClr>
            </a:gs>
            <a:gs pos="34000">
              <a:schemeClr val="dk2">
                <a:hueOff val="0"/>
                <a:satOff val="0"/>
                <a:lumOff val="0"/>
                <a:alphaOff val="0"/>
                <a:shade val="70000"/>
                <a:satMod val="140000"/>
              </a:schemeClr>
            </a:gs>
            <a:gs pos="70000">
              <a:schemeClr val="dk2">
                <a:hueOff val="0"/>
                <a:satOff val="0"/>
                <a:lumOff val="0"/>
                <a:alphaOff val="0"/>
                <a:tint val="100000"/>
                <a:shade val="90000"/>
                <a:satMod val="140000"/>
              </a:schemeClr>
            </a:gs>
            <a:gs pos="100000">
              <a:schemeClr val="dk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Long-lasting (daily use)</a:t>
          </a:r>
          <a:endParaRPr lang="en-US" sz="2200" kern="1200" dirty="0"/>
        </a:p>
      </dsp:txBody>
      <dsp:txXfrm>
        <a:off x="34488" y="3002217"/>
        <a:ext cx="3117715" cy="637521"/>
      </dsp:txXfrm>
    </dsp:sp>
    <dsp:sp modelId="{DA8A43ED-1602-B940-BBF6-74813AFFA2F8}">
      <dsp:nvSpPr>
        <dsp:cNvPr id="0" name=""/>
        <dsp:cNvSpPr/>
      </dsp:nvSpPr>
      <dsp:spPr>
        <a:xfrm rot="5400000">
          <a:off x="5736707" y="1230185"/>
          <a:ext cx="565197" cy="5665229"/>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Able to be mounted on the socket</a:t>
          </a:r>
          <a:endParaRPr lang="en-US" sz="1500" kern="1200" dirty="0"/>
        </a:p>
        <a:p>
          <a:pPr marL="114300" lvl="1" indent="-114300" algn="l" defTabSz="666750">
            <a:lnSpc>
              <a:spcPct val="90000"/>
            </a:lnSpc>
            <a:spcBef>
              <a:spcPct val="0"/>
            </a:spcBef>
            <a:spcAft>
              <a:spcPct val="15000"/>
            </a:spcAft>
            <a:buChar char="••"/>
          </a:pPr>
          <a:r>
            <a:rPr lang="en-US" sz="1500" kern="1200" dirty="0" smtClean="0"/>
            <a:t>Able to be worn under clothing</a:t>
          </a:r>
          <a:endParaRPr lang="en-US" sz="1500" kern="1200" dirty="0"/>
        </a:p>
      </dsp:txBody>
      <dsp:txXfrm rot="-5400000">
        <a:off x="3186692" y="3807792"/>
        <a:ext cx="5637638" cy="510015"/>
      </dsp:txXfrm>
    </dsp:sp>
    <dsp:sp modelId="{2A301382-F4DF-5F4D-8319-531B88CDAF5A}">
      <dsp:nvSpPr>
        <dsp:cNvPr id="0" name=""/>
        <dsp:cNvSpPr/>
      </dsp:nvSpPr>
      <dsp:spPr>
        <a:xfrm>
          <a:off x="0" y="3709551"/>
          <a:ext cx="3186691" cy="706497"/>
        </a:xfrm>
        <a:prstGeom prst="roundRect">
          <a:avLst/>
        </a:prstGeom>
        <a:gradFill rotWithShape="0">
          <a:gsLst>
            <a:gs pos="0">
              <a:schemeClr val="dk2">
                <a:hueOff val="0"/>
                <a:satOff val="0"/>
                <a:lumOff val="0"/>
                <a:alphaOff val="0"/>
                <a:shade val="70000"/>
                <a:satMod val="150000"/>
              </a:schemeClr>
            </a:gs>
            <a:gs pos="34000">
              <a:schemeClr val="dk2">
                <a:hueOff val="0"/>
                <a:satOff val="0"/>
                <a:lumOff val="0"/>
                <a:alphaOff val="0"/>
                <a:shade val="70000"/>
                <a:satMod val="140000"/>
              </a:schemeClr>
            </a:gs>
            <a:gs pos="70000">
              <a:schemeClr val="dk2">
                <a:hueOff val="0"/>
                <a:satOff val="0"/>
                <a:lumOff val="0"/>
                <a:alphaOff val="0"/>
                <a:tint val="100000"/>
                <a:shade val="90000"/>
                <a:satMod val="140000"/>
              </a:schemeClr>
            </a:gs>
            <a:gs pos="100000">
              <a:schemeClr val="dk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Compact</a:t>
          </a:r>
          <a:endParaRPr lang="en-US" sz="2200" kern="1200" dirty="0"/>
        </a:p>
      </dsp:txBody>
      <dsp:txXfrm>
        <a:off x="34488" y="3744039"/>
        <a:ext cx="3117715" cy="637521"/>
      </dsp:txXfrm>
    </dsp:sp>
    <dsp:sp modelId="{76C9AC1A-39AD-0C4F-ADD8-8449F1A7EE3D}">
      <dsp:nvSpPr>
        <dsp:cNvPr id="0" name=""/>
        <dsp:cNvSpPr/>
      </dsp:nvSpPr>
      <dsp:spPr>
        <a:xfrm rot="5400000">
          <a:off x="5736707" y="1972007"/>
          <a:ext cx="565197" cy="5665229"/>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Within 25% of the current heaviest socket on market</a:t>
          </a:r>
          <a:endParaRPr lang="en-US" sz="1500" kern="1200" dirty="0"/>
        </a:p>
      </dsp:txBody>
      <dsp:txXfrm rot="-5400000">
        <a:off x="3186692" y="4549614"/>
        <a:ext cx="5637638" cy="510015"/>
      </dsp:txXfrm>
    </dsp:sp>
    <dsp:sp modelId="{7F743837-A914-BF4F-98EB-91C9C0158A29}">
      <dsp:nvSpPr>
        <dsp:cNvPr id="0" name=""/>
        <dsp:cNvSpPr/>
      </dsp:nvSpPr>
      <dsp:spPr>
        <a:xfrm>
          <a:off x="0" y="4451373"/>
          <a:ext cx="3186691" cy="706497"/>
        </a:xfrm>
        <a:prstGeom prst="roundRect">
          <a:avLst/>
        </a:prstGeom>
        <a:gradFill rotWithShape="0">
          <a:gsLst>
            <a:gs pos="0">
              <a:schemeClr val="dk2">
                <a:hueOff val="0"/>
                <a:satOff val="0"/>
                <a:lumOff val="0"/>
                <a:alphaOff val="0"/>
                <a:shade val="70000"/>
                <a:satMod val="150000"/>
              </a:schemeClr>
            </a:gs>
            <a:gs pos="34000">
              <a:schemeClr val="dk2">
                <a:hueOff val="0"/>
                <a:satOff val="0"/>
                <a:lumOff val="0"/>
                <a:alphaOff val="0"/>
                <a:shade val="70000"/>
                <a:satMod val="140000"/>
              </a:schemeClr>
            </a:gs>
            <a:gs pos="70000">
              <a:schemeClr val="dk2">
                <a:hueOff val="0"/>
                <a:satOff val="0"/>
                <a:lumOff val="0"/>
                <a:alphaOff val="0"/>
                <a:tint val="100000"/>
                <a:shade val="90000"/>
                <a:satMod val="140000"/>
              </a:schemeClr>
            </a:gs>
            <a:gs pos="100000">
              <a:schemeClr val="dk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Lightweight</a:t>
          </a:r>
          <a:endParaRPr lang="en-US" sz="2200" kern="1200" dirty="0"/>
        </a:p>
      </dsp:txBody>
      <dsp:txXfrm>
        <a:off x="34488" y="4485861"/>
        <a:ext cx="3117715" cy="637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CD923-5B00-C447-9468-CFA27BEE760A}">
      <dsp:nvSpPr>
        <dsp:cNvPr id="0" name=""/>
        <dsp:cNvSpPr/>
      </dsp:nvSpPr>
      <dsp:spPr>
        <a:xfrm>
          <a:off x="2068" y="296802"/>
          <a:ext cx="2016608" cy="518400"/>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t>Class I</a:t>
          </a:r>
          <a:endParaRPr lang="en-US" sz="1800" kern="1200" dirty="0"/>
        </a:p>
      </dsp:txBody>
      <dsp:txXfrm>
        <a:off x="2068" y="296802"/>
        <a:ext cx="2016608" cy="518400"/>
      </dsp:txXfrm>
    </dsp:sp>
    <dsp:sp modelId="{D838970D-1D71-184B-ACF8-48915B9AF694}">
      <dsp:nvSpPr>
        <dsp:cNvPr id="0" name=""/>
        <dsp:cNvSpPr/>
      </dsp:nvSpPr>
      <dsp:spPr>
        <a:xfrm>
          <a:off x="2068" y="815202"/>
          <a:ext cx="2016608" cy="22728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External limb components</a:t>
          </a:r>
          <a:endParaRPr lang="en-US" sz="1800" kern="1200" dirty="0"/>
        </a:p>
        <a:p>
          <a:pPr marL="171450" lvl="1" indent="-171450" algn="l" defTabSz="800100">
            <a:lnSpc>
              <a:spcPct val="90000"/>
            </a:lnSpc>
            <a:spcBef>
              <a:spcPct val="0"/>
            </a:spcBef>
            <a:spcAft>
              <a:spcPct val="15000"/>
            </a:spcAft>
            <a:buChar char="••"/>
          </a:pPr>
          <a:r>
            <a:rPr lang="en-US" sz="1800" kern="1200" dirty="0" smtClean="0"/>
            <a:t>Socket components</a:t>
          </a:r>
          <a:endParaRPr lang="en-US" sz="1800" kern="1200" dirty="0"/>
        </a:p>
        <a:p>
          <a:pPr marL="171450" lvl="1" indent="-171450" algn="l" defTabSz="800100">
            <a:lnSpc>
              <a:spcPct val="90000"/>
            </a:lnSpc>
            <a:spcBef>
              <a:spcPct val="0"/>
            </a:spcBef>
            <a:spcAft>
              <a:spcPct val="15000"/>
            </a:spcAft>
            <a:buChar char="••"/>
          </a:pPr>
          <a:r>
            <a:rPr lang="en-US" sz="1800" kern="1200" dirty="0" smtClean="0"/>
            <a:t>Foot drop orthosis</a:t>
          </a:r>
          <a:endParaRPr lang="en-US" sz="1800" kern="1200" dirty="0"/>
        </a:p>
        <a:p>
          <a:pPr marL="171450" lvl="1" indent="-171450" algn="l" defTabSz="800100">
            <a:lnSpc>
              <a:spcPct val="90000"/>
            </a:lnSpc>
            <a:spcBef>
              <a:spcPct val="0"/>
            </a:spcBef>
            <a:spcAft>
              <a:spcPct val="15000"/>
            </a:spcAft>
            <a:buChar char="••"/>
          </a:pPr>
          <a:r>
            <a:rPr lang="en-US" sz="1800" kern="1200" dirty="0" smtClean="0"/>
            <a:t>Other limb braces</a:t>
          </a:r>
          <a:endParaRPr lang="en-US" sz="1800" kern="1200" dirty="0"/>
        </a:p>
      </dsp:txBody>
      <dsp:txXfrm>
        <a:off x="2068" y="815202"/>
        <a:ext cx="2016608" cy="2272859"/>
      </dsp:txXfrm>
    </dsp:sp>
    <dsp:sp modelId="{083A6683-0C0F-7141-A218-16C0EAFE2F22}">
      <dsp:nvSpPr>
        <dsp:cNvPr id="0" name=""/>
        <dsp:cNvSpPr/>
      </dsp:nvSpPr>
      <dsp:spPr>
        <a:xfrm>
          <a:off x="2301002" y="296802"/>
          <a:ext cx="2016608" cy="518400"/>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t>Class II</a:t>
          </a:r>
          <a:endParaRPr lang="en-US" sz="1800" kern="1200" dirty="0"/>
        </a:p>
      </dsp:txBody>
      <dsp:txXfrm>
        <a:off x="2301002" y="296802"/>
        <a:ext cx="2016608" cy="518400"/>
      </dsp:txXfrm>
    </dsp:sp>
    <dsp:sp modelId="{48F4BF12-7851-524D-B3EA-58E96E4C1EEF}">
      <dsp:nvSpPr>
        <dsp:cNvPr id="0" name=""/>
        <dsp:cNvSpPr/>
      </dsp:nvSpPr>
      <dsp:spPr>
        <a:xfrm>
          <a:off x="2301002" y="815202"/>
          <a:ext cx="2016608" cy="22728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Most hearing aids</a:t>
          </a:r>
          <a:endParaRPr lang="en-US" sz="1800" kern="1200" dirty="0"/>
        </a:p>
        <a:p>
          <a:pPr marL="171450" lvl="1" indent="-171450" algn="l" defTabSz="800100">
            <a:lnSpc>
              <a:spcPct val="90000"/>
            </a:lnSpc>
            <a:spcBef>
              <a:spcPct val="0"/>
            </a:spcBef>
            <a:spcAft>
              <a:spcPct val="15000"/>
            </a:spcAft>
            <a:buChar char="••"/>
          </a:pPr>
          <a:r>
            <a:rPr lang="en-US" sz="1800" kern="1200" dirty="0" smtClean="0"/>
            <a:t>C-leg microprocessor knee</a:t>
          </a:r>
          <a:endParaRPr lang="en-US" sz="1800" kern="1200" dirty="0"/>
        </a:p>
        <a:p>
          <a:pPr marL="171450" lvl="1" indent="-171450" algn="l" defTabSz="800100">
            <a:lnSpc>
              <a:spcPct val="90000"/>
            </a:lnSpc>
            <a:spcBef>
              <a:spcPct val="0"/>
            </a:spcBef>
            <a:spcAft>
              <a:spcPct val="15000"/>
            </a:spcAft>
            <a:buChar char="••"/>
          </a:pPr>
          <a:r>
            <a:rPr lang="en-US" sz="1800" kern="1200" dirty="0" smtClean="0"/>
            <a:t>Powered wheelchair</a:t>
          </a:r>
          <a:endParaRPr lang="en-US" sz="1800" kern="1200" dirty="0"/>
        </a:p>
      </dsp:txBody>
      <dsp:txXfrm>
        <a:off x="2301002" y="815202"/>
        <a:ext cx="2016608" cy="2272859"/>
      </dsp:txXfrm>
    </dsp:sp>
    <dsp:sp modelId="{710F0DFA-9369-9647-AE61-2D4729ADF75F}">
      <dsp:nvSpPr>
        <dsp:cNvPr id="0" name=""/>
        <dsp:cNvSpPr/>
      </dsp:nvSpPr>
      <dsp:spPr>
        <a:xfrm>
          <a:off x="4599936" y="296802"/>
          <a:ext cx="2016608" cy="518400"/>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t>Class III</a:t>
          </a:r>
          <a:endParaRPr lang="en-US" sz="1800" kern="1200" dirty="0"/>
        </a:p>
      </dsp:txBody>
      <dsp:txXfrm>
        <a:off x="4599936" y="296802"/>
        <a:ext cx="2016608" cy="518400"/>
      </dsp:txXfrm>
    </dsp:sp>
    <dsp:sp modelId="{2739E3A2-3869-0D46-810B-D1A1C5CF0251}">
      <dsp:nvSpPr>
        <dsp:cNvPr id="0" name=""/>
        <dsp:cNvSpPr/>
      </dsp:nvSpPr>
      <dsp:spPr>
        <a:xfrm>
          <a:off x="4599936" y="815202"/>
          <a:ext cx="2016608" cy="22728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Stair climbing wheelchair</a:t>
          </a:r>
          <a:endParaRPr lang="en-US" sz="1800" kern="1200" dirty="0"/>
        </a:p>
      </dsp:txBody>
      <dsp:txXfrm>
        <a:off x="4599936" y="815202"/>
        <a:ext cx="2016608" cy="227285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8B37A5-FB57-0E40-BCB2-D2D489A27DD4}" type="datetimeFigureOut">
              <a:rPr lang="en-US" smtClean="0"/>
              <a:t>10/2/2015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5CB7B0-3930-7F4A-8B63-FF4E2B23F9ED}" type="slidenum">
              <a:rPr lang="en-US" smtClean="0"/>
              <a:t>‹#›</a:t>
            </a:fld>
            <a:endParaRPr lang="en-US" dirty="0"/>
          </a:p>
        </p:txBody>
      </p:sp>
    </p:spTree>
    <p:extLst>
      <p:ext uri="{BB962C8B-B14F-4D97-AF65-F5344CB8AC3E}">
        <p14:creationId xmlns:p14="http://schemas.microsoft.com/office/powerpoint/2010/main" val="36198807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1</a:t>
            </a:fld>
            <a:endParaRPr lang="en-US" dirty="0"/>
          </a:p>
        </p:txBody>
      </p:sp>
    </p:spTree>
    <p:extLst>
      <p:ext uri="{BB962C8B-B14F-4D97-AF65-F5344CB8AC3E}">
        <p14:creationId xmlns:p14="http://schemas.microsoft.com/office/powerpoint/2010/main" val="1164922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Based on the</a:t>
            </a:r>
            <a:r>
              <a:rPr lang="en-US" baseline="0" dirty="0" smtClean="0"/>
              <a:t> sockets from our research, work done on the previous project, and our own project goals, we decided on liquid bladder socket with a hydraulically actuated system.</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25</a:t>
            </a:fld>
            <a:endParaRPr lang="en-US" dirty="0"/>
          </a:p>
        </p:txBody>
      </p:sp>
    </p:spTree>
    <p:extLst>
      <p:ext uri="{BB962C8B-B14F-4D97-AF65-F5344CB8AC3E}">
        <p14:creationId xmlns:p14="http://schemas.microsoft.com/office/powerpoint/2010/main" val="347126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Why hydraulics? As stated</a:t>
            </a:r>
            <a:r>
              <a:rPr lang="en-US" baseline="0" dirty="0" smtClean="0"/>
              <a:t> previously, liquid has a much wider volume management range than air. Hydraulics allow us independently control single bladders or pairs of bladders and provide more precise fluid control. We determined that a hydraulic system would be easier to implement than a pump-reservoir system which would require a series of switches, sensors, and a relatively powerful pump. Lastly, with our proposed hydraulic system, we could create a “dynamic” Compression Release Stabilized socket which can provide better torque transfer as well as managing limb volume and pressure put on the limb throughout the day. </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26</a:t>
            </a:fld>
            <a:endParaRPr lang="en-US" dirty="0"/>
          </a:p>
        </p:txBody>
      </p:sp>
    </p:spTree>
    <p:extLst>
      <p:ext uri="{BB962C8B-B14F-4D97-AF65-F5344CB8AC3E}">
        <p14:creationId xmlns:p14="http://schemas.microsoft.com/office/powerpoint/2010/main" val="617669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hydraulic system, there are</a:t>
            </a:r>
            <a:r>
              <a:rPr lang="en-US" baseline="0" dirty="0" smtClean="0"/>
              <a:t> a long list of things we need to take into account when building and testing our design. Listed above are just a few including the actuation of the syringes – what force does our motor or linear actuator need to provide and how do we make it non-</a:t>
            </a:r>
            <a:r>
              <a:rPr lang="en-US" baseline="0" dirty="0" err="1" smtClean="0"/>
              <a:t>backdriveable</a:t>
            </a:r>
            <a:r>
              <a:rPr lang="en-US" baseline="0" dirty="0" smtClean="0"/>
              <a:t>. Type of fluid we’re using is also important, we will be using water for testing as it’s basically free and easy to clean up, but we will also see if there are benefits in using other types of liquids as well. Waterproofing the system and preventing leaks is also important to prevent destroying the electronics and making sure that the system maintains appropriate pressures on the users limb. </a:t>
            </a:r>
            <a:br>
              <a:rPr lang="en-US" baseline="0" dirty="0" smtClean="0"/>
            </a:br>
            <a:endParaRPr lang="en-US" baseline="0" dirty="0" smtClean="0"/>
          </a:p>
          <a:p>
            <a:r>
              <a:rPr lang="en-US" dirty="0" smtClean="0"/>
              <a:t>Bladder and syringe volumes must</a:t>
            </a:r>
            <a:r>
              <a:rPr lang="en-US" baseline="0" dirty="0" smtClean="0"/>
              <a:t> be large enough to account for maximum limb volume change throughout the day.</a:t>
            </a:r>
          </a:p>
          <a:p>
            <a:r>
              <a:rPr lang="en-US" baseline="0" dirty="0" smtClean="0"/>
              <a:t>Sensors will be required to sense and control pressure.</a:t>
            </a:r>
          </a:p>
          <a:p>
            <a:r>
              <a:rPr lang="en-US" baseline="0" dirty="0" smtClean="0"/>
              <a:t>And lastly, the end product has to be light enough for an amputee to actually use it, so choosing lightweight components is a very important part of the design as well.</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27</a:t>
            </a:fld>
            <a:endParaRPr lang="en-US" dirty="0"/>
          </a:p>
        </p:txBody>
      </p:sp>
    </p:spTree>
    <p:extLst>
      <p:ext uri="{BB962C8B-B14F-4D97-AF65-F5344CB8AC3E}">
        <p14:creationId xmlns:p14="http://schemas.microsoft.com/office/powerpoint/2010/main" val="1451526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is a diagram of our proposed hydraulic design for a single bladder. We plan on having between 4-6 total bladders in the system with the same exact setup.</a:t>
            </a:r>
            <a:br>
              <a:rPr lang="en-US" baseline="0" dirty="0" smtClean="0"/>
            </a:br>
            <a:r>
              <a:rPr lang="en-US" baseline="0" dirty="0" smtClean="0"/>
              <a:t>A linear actuator or motor drives the syringe piston back and forth, pushing the fluid through the tubing and into the bladder. </a:t>
            </a:r>
            <a:br>
              <a:rPr lang="en-US" baseline="0" dirty="0" smtClean="0"/>
            </a:br>
            <a:r>
              <a:rPr lang="en-US" baseline="0" dirty="0" smtClean="0"/>
              <a:t/>
            </a:r>
            <a:br>
              <a:rPr lang="en-US" baseline="0" dirty="0" smtClean="0"/>
            </a:br>
            <a:r>
              <a:rPr lang="en-US" baseline="0" dirty="0" smtClean="0"/>
              <a:t>A force from the limb will be applied to the bladder when it’s placed in the socket and pressure sensor inline with the tubing will detect changes in the system pressure due to the limb force.</a:t>
            </a:r>
            <a:br>
              <a:rPr lang="en-US" baseline="0" dirty="0" smtClean="0"/>
            </a:br>
            <a:r>
              <a:rPr lang="en-US" baseline="0" dirty="0" smtClean="0"/>
              <a:t/>
            </a:r>
            <a:br>
              <a:rPr lang="en-US" baseline="0" dirty="0" smtClean="0"/>
            </a:br>
            <a:r>
              <a:rPr lang="en-US" baseline="0" dirty="0" smtClean="0"/>
              <a:t>We also plan on putting a blow off or release valve for safety to make sure the maximum pressure in the system does not reach dangerous levels or cause components to burst. </a:t>
            </a:r>
            <a:br>
              <a:rPr lang="en-US" baseline="0" dirty="0" smtClean="0"/>
            </a:br>
            <a:r>
              <a:rPr lang="en-US" baseline="0" dirty="0" smtClean="0"/>
              <a:t/>
            </a:r>
            <a:br>
              <a:rPr lang="en-US" baseline="0" dirty="0" smtClean="0"/>
            </a:br>
            <a:r>
              <a:rPr lang="en-US" baseline="0" dirty="0" smtClean="0"/>
              <a:t>Additionally in the socket itself, we may place flex sensors to detect areas of excess pressure and provide feedback that can be used for analysis by a prosthetist in determining how well the socket has been working. </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28</a:t>
            </a:fld>
            <a:endParaRPr lang="en-US" dirty="0"/>
          </a:p>
        </p:txBody>
      </p:sp>
    </p:spTree>
    <p:extLst>
      <p:ext uri="{BB962C8B-B14F-4D97-AF65-F5344CB8AC3E}">
        <p14:creationId xmlns:p14="http://schemas.microsoft.com/office/powerpoint/2010/main" val="682716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order to establish</a:t>
            </a:r>
            <a:r>
              <a:rPr lang="en-US" baseline="0" dirty="0" smtClean="0"/>
              <a:t> some basic requirements for the system, we did a few tests using force plates to determine the maximum possible force a bladder might experience. </a:t>
            </a:r>
            <a:br>
              <a:rPr lang="en-US" baseline="0" dirty="0" smtClean="0"/>
            </a:br>
            <a:r>
              <a:rPr lang="en-US" baseline="0" dirty="0" smtClean="0"/>
              <a:t>We took the max force from running, approximately 2000N and estimated values for the bladder surface area, syringe piston length, and piston surface area. Using this and multiplying by a factor of safety of 2, we determined that our motor input force needs to be about 40N.</a:t>
            </a:r>
            <a:br>
              <a:rPr lang="en-US" baseline="0" dirty="0" smtClean="0"/>
            </a:br>
            <a:r>
              <a:rPr lang="en-US" baseline="0" dirty="0" smtClean="0"/>
              <a:t>Additionally, the motor must provide a stroke length of about 15cm or 6 inches to travel the full length of the syringe piston and ideally we will use the fasted linear actuator possible. </a:t>
            </a:r>
            <a:br>
              <a:rPr lang="en-US" baseline="0" dirty="0" smtClean="0"/>
            </a:br>
            <a:r>
              <a:rPr lang="en-US" baseline="0" dirty="0" smtClean="0"/>
              <a:t>Lastly, we need to do is set up an test-rig to make sure that out design concept is feasible.</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29</a:t>
            </a:fld>
            <a:endParaRPr lang="en-US" dirty="0"/>
          </a:p>
        </p:txBody>
      </p:sp>
    </p:spTree>
    <p:extLst>
      <p:ext uri="{BB962C8B-B14F-4D97-AF65-F5344CB8AC3E}">
        <p14:creationId xmlns:p14="http://schemas.microsoft.com/office/powerpoint/2010/main" val="183432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hydraulic</a:t>
            </a:r>
            <a:r>
              <a:rPr lang="en-US" baseline="0" dirty="0" smtClean="0"/>
              <a:t> bladders, we have 4 different prototype designs. The first design is the repurposing of a blood pressure cuff.</a:t>
            </a:r>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30</a:t>
            </a:fld>
            <a:endParaRPr lang="en-US" dirty="0"/>
          </a:p>
        </p:txBody>
      </p:sp>
    </p:spTree>
    <p:extLst>
      <p:ext uri="{BB962C8B-B14F-4D97-AF65-F5344CB8AC3E}">
        <p14:creationId xmlns:p14="http://schemas.microsoft.com/office/powerpoint/2010/main" val="2964715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design is based off of fabric; nylon</a:t>
            </a:r>
            <a:r>
              <a:rPr lang="en-US" baseline="0" dirty="0" smtClean="0"/>
              <a:t> and vinyl.</a:t>
            </a:r>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31</a:t>
            </a:fld>
            <a:endParaRPr lang="en-US" dirty="0"/>
          </a:p>
        </p:txBody>
      </p:sp>
    </p:spTree>
    <p:extLst>
      <p:ext uri="{BB962C8B-B14F-4D97-AF65-F5344CB8AC3E}">
        <p14:creationId xmlns:p14="http://schemas.microsoft.com/office/powerpoint/2010/main" val="1958483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is a mold from silicone rubber.</a:t>
            </a:r>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32</a:t>
            </a:fld>
            <a:endParaRPr lang="en-US" dirty="0"/>
          </a:p>
        </p:txBody>
      </p:sp>
    </p:spTree>
    <p:extLst>
      <p:ext uri="{BB962C8B-B14F-4D97-AF65-F5344CB8AC3E}">
        <p14:creationId xmlns:p14="http://schemas.microsoft.com/office/powerpoint/2010/main" val="2277253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is a bladder</a:t>
            </a:r>
            <a:r>
              <a:rPr lang="en-US" baseline="0" dirty="0" smtClean="0"/>
              <a:t> from the use of surgical tubing.</a:t>
            </a:r>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33</a:t>
            </a:fld>
            <a:endParaRPr lang="en-US" dirty="0"/>
          </a:p>
        </p:txBody>
      </p:sp>
    </p:spTree>
    <p:extLst>
      <p:ext uri="{BB962C8B-B14F-4D97-AF65-F5344CB8AC3E}">
        <p14:creationId xmlns:p14="http://schemas.microsoft.com/office/powerpoint/2010/main" val="2826671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a:t>
            </a:r>
            <a:r>
              <a:rPr lang="en-US" baseline="0" dirty="0" smtClean="0"/>
              <a:t> see the design matrix we’ll be using to score each bladder prototype.</a:t>
            </a:r>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34</a:t>
            </a:fld>
            <a:endParaRPr lang="en-US" dirty="0"/>
          </a:p>
        </p:txBody>
      </p:sp>
    </p:spTree>
    <p:extLst>
      <p:ext uri="{BB962C8B-B14F-4D97-AF65-F5344CB8AC3E}">
        <p14:creationId xmlns:p14="http://schemas.microsoft.com/office/powerpoint/2010/main" val="242294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2</a:t>
            </a:fld>
            <a:endParaRPr lang="en-US" dirty="0"/>
          </a:p>
        </p:txBody>
      </p:sp>
    </p:spTree>
    <p:extLst>
      <p:ext uri="{BB962C8B-B14F-4D97-AF65-F5344CB8AC3E}">
        <p14:creationId xmlns:p14="http://schemas.microsoft.com/office/powerpoint/2010/main" val="1042298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35</a:t>
            </a:fld>
            <a:endParaRPr lang="en-US" dirty="0"/>
          </a:p>
        </p:txBody>
      </p:sp>
    </p:spTree>
    <p:extLst>
      <p:ext uri="{BB962C8B-B14F-4D97-AF65-F5344CB8AC3E}">
        <p14:creationId xmlns:p14="http://schemas.microsoft.com/office/powerpoint/2010/main" val="2710802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http://www.ebay.com/itm/NXP-ARM-Cortex-M3-LPC1768-Mini-DK2-Development-board-/181045434143?hash=item2a2726171f</a:t>
            </a:r>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38</a:t>
            </a:fld>
            <a:endParaRPr lang="en-US" dirty="0"/>
          </a:p>
        </p:txBody>
      </p:sp>
    </p:spTree>
    <p:extLst>
      <p:ext uri="{BB962C8B-B14F-4D97-AF65-F5344CB8AC3E}">
        <p14:creationId xmlns:p14="http://schemas.microsoft.com/office/powerpoint/2010/main" val="3838596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http://www.firgelli.com/products.php?id=41</a:t>
            </a:r>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39</a:t>
            </a:fld>
            <a:endParaRPr lang="en-US" dirty="0"/>
          </a:p>
        </p:txBody>
      </p:sp>
    </p:spTree>
    <p:extLst>
      <p:ext uri="{BB962C8B-B14F-4D97-AF65-F5344CB8AC3E}">
        <p14:creationId xmlns:p14="http://schemas.microsoft.com/office/powerpoint/2010/main" val="3984199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1" name="Shape 4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This</a:t>
            </a:r>
            <a:r>
              <a:rPr lang="en-US" baseline="0" dirty="0" smtClean="0"/>
              <a:t> is the primary control algorithm. In short, the algorithm checks to see if the wearer is taking a step or moving to a new position. It then sets the goal pressure for the bladders and controls their position with PID.</a:t>
            </a:r>
            <a:endParaRPr lang="en" dirty="0"/>
          </a:p>
        </p:txBody>
      </p:sp>
    </p:spTree>
    <p:extLst>
      <p:ext uri="{BB962C8B-B14F-4D97-AF65-F5344CB8AC3E}">
        <p14:creationId xmlns:p14="http://schemas.microsoft.com/office/powerpoint/2010/main" val="4275481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smtClean="0"/>
              <a:t>This is the reset</a:t>
            </a:r>
            <a:r>
              <a:rPr lang="en" baseline="0" dirty="0" smtClean="0"/>
              <a:t> interrupt. When the reset switch is set, the interrupt will pull the syringes out to their home position. When the switch is turned off, the interrupt exits and the system returns to normal function.</a:t>
            </a:r>
            <a:endParaRPr lang="en" dirty="0"/>
          </a:p>
        </p:txBody>
      </p:sp>
    </p:spTree>
    <p:extLst>
      <p:ext uri="{BB962C8B-B14F-4D97-AF65-F5344CB8AC3E}">
        <p14:creationId xmlns:p14="http://schemas.microsoft.com/office/powerpoint/2010/main" val="1623404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following are three safety scenarios for which we are planning. The first is when the bladders are too pressurized. In this case the sensor information will inform</a:t>
            </a:r>
            <a:r>
              <a:rPr lang="en-US" baseline="0" dirty="0" smtClean="0"/>
              <a:t> the system to retract the syringes.</a:t>
            </a:r>
            <a:endParaRPr dirty="0"/>
          </a:p>
        </p:txBody>
      </p:sp>
    </p:spTree>
    <p:extLst>
      <p:ext uri="{BB962C8B-B14F-4D97-AF65-F5344CB8AC3E}">
        <p14:creationId xmlns:p14="http://schemas.microsoft.com/office/powerpoint/2010/main" val="2577097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6" name="Shape 5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The second scenario is when the bladders are too pressurized and the sensors have failed. In this case the wearer can trigger the reset switch,</a:t>
            </a:r>
            <a:r>
              <a:rPr lang="en-US" baseline="0" dirty="0" smtClean="0"/>
              <a:t> depressurize the bladders, and remove their limb.</a:t>
            </a:r>
            <a:endParaRPr dirty="0"/>
          </a:p>
        </p:txBody>
      </p:sp>
    </p:spTree>
    <p:extLst>
      <p:ext uri="{BB962C8B-B14F-4D97-AF65-F5344CB8AC3E}">
        <p14:creationId xmlns:p14="http://schemas.microsoft.com/office/powerpoint/2010/main" val="3375352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0" name="Shape 5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The final scenario is an unforeseen emergency. In this case, the blow off valve will release</a:t>
            </a:r>
            <a:r>
              <a:rPr lang="en-US" baseline="0" dirty="0" smtClean="0"/>
              <a:t> the pressure in the socket and allow the wearer to remove their limb.</a:t>
            </a:r>
            <a:endParaRPr dirty="0"/>
          </a:p>
        </p:txBody>
      </p:sp>
    </p:spTree>
    <p:extLst>
      <p:ext uri="{BB962C8B-B14F-4D97-AF65-F5344CB8AC3E}">
        <p14:creationId xmlns:p14="http://schemas.microsoft.com/office/powerpoint/2010/main" val="1628145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175559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172260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three main categories for current prosthesis. There are </a:t>
            </a:r>
            <a:r>
              <a:rPr lang="en-US" dirty="0" err="1" smtClean="0"/>
              <a:t>prothesis</a:t>
            </a:r>
            <a:r>
              <a:rPr lang="en-US" baseline="0" dirty="0" smtClean="0"/>
              <a:t> that are adjustable throughout the day, prosthesis for which the wearer sets the fit when they don the socket, and static fit prostheses.</a:t>
            </a:r>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3</a:t>
            </a:fld>
            <a:endParaRPr lang="en-US" dirty="0"/>
          </a:p>
        </p:txBody>
      </p:sp>
    </p:spTree>
    <p:extLst>
      <p:ext uri="{BB962C8B-B14F-4D97-AF65-F5344CB8AC3E}">
        <p14:creationId xmlns:p14="http://schemas.microsoft.com/office/powerpoint/2010/main" val="325117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3" name="Shape 5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609720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672944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55</a:t>
            </a:fld>
            <a:endParaRPr lang="en-US" dirty="0"/>
          </a:p>
        </p:txBody>
      </p:sp>
    </p:spTree>
    <p:extLst>
      <p:ext uri="{BB962C8B-B14F-4D97-AF65-F5344CB8AC3E}">
        <p14:creationId xmlns:p14="http://schemas.microsoft.com/office/powerpoint/2010/main" val="2194937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56</a:t>
            </a:fld>
            <a:endParaRPr lang="en-US" dirty="0"/>
          </a:p>
        </p:txBody>
      </p:sp>
    </p:spTree>
    <p:extLst>
      <p:ext uri="{BB962C8B-B14F-4D97-AF65-F5344CB8AC3E}">
        <p14:creationId xmlns:p14="http://schemas.microsoft.com/office/powerpoint/2010/main" val="782973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4</a:t>
            </a:fld>
            <a:endParaRPr lang="en-US" dirty="0"/>
          </a:p>
        </p:txBody>
      </p:sp>
    </p:spTree>
    <p:extLst>
      <p:ext uri="{BB962C8B-B14F-4D97-AF65-F5344CB8AC3E}">
        <p14:creationId xmlns:p14="http://schemas.microsoft.com/office/powerpoint/2010/main" val="259609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Mechanically Adjusted</a:t>
            </a:r>
            <a:r>
              <a:rPr lang="en-US" baseline="0" dirty="0" smtClean="0"/>
              <a:t> sockets include the LIM and </a:t>
            </a:r>
            <a:r>
              <a:rPr lang="en-US" baseline="0" dirty="0" err="1" smtClean="0"/>
              <a:t>Revolimb</a:t>
            </a:r>
            <a:r>
              <a:rPr lang="en-US" baseline="0" dirty="0" smtClean="0"/>
              <a:t>. These sockets are fully adjustable through the use of ratcheting straps or tension dials to increase or decrease pressure and fit on the limb. This is beneficial, adding a longer useful lifespan to the limb itself, but requires constant adjustment from the user throughout the day and there is the possibility of overtightening the device, cutting off circulation in the limb.</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10</a:t>
            </a:fld>
            <a:endParaRPr lang="en-US" dirty="0"/>
          </a:p>
        </p:txBody>
      </p:sp>
    </p:spTree>
    <p:extLst>
      <p:ext uri="{BB962C8B-B14F-4D97-AF65-F5344CB8AC3E}">
        <p14:creationId xmlns:p14="http://schemas.microsoft.com/office/powerpoint/2010/main" val="3243708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Vacuum suspension is another</a:t>
            </a:r>
            <a:r>
              <a:rPr lang="en-US" baseline="0" dirty="0" smtClean="0"/>
              <a:t> type of socket solution. It involves the user donning a liner, inserting their limb into the socket, and evacuating the air between the liner and socket. This creates a negative pressure on the limb and actually controls volume loss of the limb, providing better adhesion to the socket. The donning process is, however, much longer and can result in soft tissue damage if proper care is not taken and the socket is donned incorrectly.</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11</a:t>
            </a:fld>
            <a:endParaRPr lang="en-US" dirty="0"/>
          </a:p>
        </p:txBody>
      </p:sp>
    </p:spTree>
    <p:extLst>
      <p:ext uri="{BB962C8B-B14F-4D97-AF65-F5344CB8AC3E}">
        <p14:creationId xmlns:p14="http://schemas.microsoft.com/office/powerpoint/2010/main" val="3103250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Inflatable air bladders</a:t>
            </a:r>
            <a:r>
              <a:rPr lang="en-US" baseline="0" dirty="0" smtClean="0"/>
              <a:t> can be used as inserts in static sockets to help with volume control throughout the day. They’re pretty easy to use, only requiring that the user pump up the bladder to their desired pressure level. However, air is a compressible fluid and thus the bladders need to be pumped up to higher pressures and they don’t work over a wide volume range</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12</a:t>
            </a:fld>
            <a:endParaRPr lang="en-US" dirty="0"/>
          </a:p>
        </p:txBody>
      </p:sp>
    </p:spTree>
    <p:extLst>
      <p:ext uri="{BB962C8B-B14F-4D97-AF65-F5344CB8AC3E}">
        <p14:creationId xmlns:p14="http://schemas.microsoft.com/office/powerpoint/2010/main" val="3348202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Inflatable liquid bladders are a much better</a:t>
            </a:r>
            <a:r>
              <a:rPr lang="en-US" baseline="0" dirty="0" smtClean="0"/>
              <a:t> option for volume control than air bladders. The incompressibility of liquids means that they have a much wider volume management range. They of course need some sort of pumping or hydraulic system to control the amount of fluid in the bladders. One example is the smart variable geometry socket, which utilizes the pumping cycle from walking and a control circuit to add fluid into the bladders. This design, however, does not allow individual control of the bladders and the user must be walking to maintain fluid in the bladders.</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13</a:t>
            </a:fld>
            <a:endParaRPr lang="en-US" dirty="0"/>
          </a:p>
        </p:txBody>
      </p:sp>
    </p:spTree>
    <p:extLst>
      <p:ext uri="{BB962C8B-B14F-4D97-AF65-F5344CB8AC3E}">
        <p14:creationId xmlns:p14="http://schemas.microsoft.com/office/powerpoint/2010/main" val="1469779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Inflatable liquid bladders are a much better</a:t>
            </a:r>
            <a:r>
              <a:rPr lang="en-US" baseline="0" dirty="0" smtClean="0"/>
              <a:t> option for volume control than air bladders. The incompressibility of liquids means that they have a much wider volume management range. They of course need some sort of pumping or hydraulic system to control the amount of fluid in the bladders. One example is the smart variable geometry socket, which utilizes the pumping cycle from walking and a control circuit to add fluid into the bladders. This design, however, does not allow individual control of the bladders and the user must be walking to maintain fluid in the bladders.</a:t>
            </a:r>
            <a:endParaRPr lang="en-US" dirty="0" smtClean="0"/>
          </a:p>
          <a:p>
            <a:endParaRPr lang="en-US" dirty="0"/>
          </a:p>
        </p:txBody>
      </p:sp>
      <p:sp>
        <p:nvSpPr>
          <p:cNvPr id="4" name="Slide Number Placeholder 3"/>
          <p:cNvSpPr>
            <a:spLocks noGrp="1"/>
          </p:cNvSpPr>
          <p:nvPr>
            <p:ph type="sldNum" sz="quarter" idx="10"/>
          </p:nvPr>
        </p:nvSpPr>
        <p:spPr/>
        <p:txBody>
          <a:bodyPr/>
          <a:lstStyle/>
          <a:p>
            <a:fld id="{415CB7B0-3930-7F4A-8B63-FF4E2B23F9ED}" type="slidenum">
              <a:rPr lang="en-US" smtClean="0"/>
              <a:t>14</a:t>
            </a:fld>
            <a:endParaRPr lang="en-US" dirty="0"/>
          </a:p>
        </p:txBody>
      </p:sp>
    </p:spTree>
    <p:extLst>
      <p:ext uri="{BB962C8B-B14F-4D97-AF65-F5344CB8AC3E}">
        <p14:creationId xmlns:p14="http://schemas.microsoft.com/office/powerpoint/2010/main" val="14247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F6F270-244F-4B78-BFA8-6EF46CD9C79A}" type="datetime1">
              <a:rPr lang="en-US" smtClean="0"/>
              <a:t>10/2/2015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86831C-181E-4BA9-A327-21C8E97C1189}" type="datetime1">
              <a:rPr lang="en-US" smtClean="0"/>
              <a:t>10/2/2015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5BAB70-1D09-CE45-A6EB-01E5C68B58B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EDE9D8-6F65-4E5A-8FB6-273D1DDDC7AA}" type="datetime1">
              <a:rPr lang="en-US" smtClean="0"/>
              <a:t>10/2/2015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5BAB70-1D09-CE45-A6EB-01E5C68B58BA}"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311701" y="2867800"/>
            <a:ext cx="8520599" cy="1122400"/>
          </a:xfrm>
          <a:prstGeom prst="rect">
            <a:avLst/>
          </a:prstGeom>
        </p:spPr>
        <p:txBody>
          <a:bodyPr lIns="91425" tIns="91425" rIns="91425" bIns="91425" anchor="ctr" anchorCtr="0"/>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a:endParaRPr/>
          </a:p>
        </p:txBody>
      </p:sp>
      <p:sp>
        <p:nvSpPr>
          <p:cNvPr id="14" name="Shape 14"/>
          <p:cNvSpPr txBox="1">
            <a:spLocks noGrp="1"/>
          </p:cNvSpPr>
          <p:nvPr>
            <p:ph type="sldNum" idx="12"/>
          </p:nvPr>
        </p:nvSpPr>
        <p:spPr>
          <a:xfrm>
            <a:off x="8472458" y="6217621"/>
            <a:ext cx="548699" cy="5248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36885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B7DA57-07BF-47EF-A33E-955CDA3E530B}" type="datetime1">
              <a:rPr lang="en-US" smtClean="0"/>
              <a:t>10/2/2015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5BAB70-1D09-CE45-A6EB-01E5C68B58B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B9C022-C09F-40B8-B5C9-A5C501250AC9}" type="datetime1">
              <a:rPr lang="en-US" smtClean="0"/>
              <a:t>10/2/2015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5BAB70-1D09-CE45-A6EB-01E5C68B58BA}"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CB95903-40FA-4128-A22B-A2A1752C9FA1}" type="datetime1">
              <a:rPr lang="en-US" smtClean="0"/>
              <a:t>10/2/2015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5BAB70-1D09-CE45-A6EB-01E5C68B58B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288336-3240-4571-892F-FFCC5D7423DE}" type="datetime1">
              <a:rPr lang="en-US" smtClean="0"/>
              <a:t>10/2/2015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85BAB70-1D09-CE45-A6EB-01E5C68B58BA}"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4E5F66-F7AB-4301-9920-09F166F5E2B0}" type="datetime1">
              <a:rPr lang="en-US" smtClean="0"/>
              <a:t>10/2/2015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5BAB70-1D09-CE45-A6EB-01E5C68B58B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1B206-A7DA-40FF-81FB-757CE0ACC184}" type="datetime1">
              <a:rPr lang="en-US" smtClean="0"/>
              <a:t>10/2/2015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85BAB70-1D09-CE45-A6EB-01E5C68B58B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7DFC30-4A03-412B-B187-6595C659C9A7}" type="datetime1">
              <a:rPr lang="en-US" smtClean="0"/>
              <a:t>10/2/2015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D6CB52-AF54-45B2-B4CE-E36C2CC6F38B}" type="datetime1">
              <a:rPr lang="en-US" smtClean="0"/>
              <a:t>10/2/2015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5BAB70-1D09-CE45-A6EB-01E5C68B58BA}"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326E12EA-041F-4781-8A82-9021A66D3304}" type="datetime1">
              <a:rPr lang="en-US" smtClean="0"/>
              <a:t>10/2/2015</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85BAB70-1D09-CE45-A6EB-01E5C68B58BA}"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2.png"/><Relationship Id="rId5" Type="http://schemas.openxmlformats.org/officeDocument/2006/relationships/image" Target="../media/image31.gif"/><Relationship Id="rId4"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comments" Target="../comments/comment9.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comments" Target="../comments/commen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comments" Target="../comments/comment3.xml"/><Relationship Id="rId4" Type="http://schemas.openxmlformats.org/officeDocument/2006/relationships/diagramQuickStyle" Target="../diagrams/quickStyle2.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comments" Target="../comments/comment4.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Dynamic Adjusting Prosthetic Socket</a:t>
            </a:r>
            <a:endParaRPr lang="en-US" dirty="0"/>
          </a:p>
        </p:txBody>
      </p:sp>
      <p:sp>
        <p:nvSpPr>
          <p:cNvPr id="3" name="Subtitle 2"/>
          <p:cNvSpPr>
            <a:spLocks noGrp="1"/>
          </p:cNvSpPr>
          <p:nvPr>
            <p:ph type="subTitle" idx="1"/>
          </p:nvPr>
        </p:nvSpPr>
        <p:spPr>
          <a:xfrm>
            <a:off x="685800" y="3505200"/>
            <a:ext cx="6246846" cy="1752600"/>
          </a:xfrm>
        </p:spPr>
        <p:txBody>
          <a:bodyPr>
            <a:normAutofit/>
          </a:bodyPr>
          <a:lstStyle/>
          <a:p>
            <a:pPr>
              <a:spcBef>
                <a:spcPts val="0"/>
              </a:spcBef>
              <a:spcAft>
                <a:spcPts val="1200"/>
              </a:spcAft>
            </a:pPr>
            <a:r>
              <a:rPr lang="en-US" sz="2000" dirty="0" smtClean="0"/>
              <a:t>Joshua Friscia (RBE/ME), Meagan Hiatt (RBE/ECE), Mollie Myers (BME), Jacob Zizmor (RBE)</a:t>
            </a:r>
          </a:p>
          <a:p>
            <a:r>
              <a:rPr lang="en-US" sz="1800" dirty="0" smtClean="0"/>
              <a:t>Advisors: Gregory Fischer, Cagdas Onal</a:t>
            </a:r>
          </a:p>
          <a:p>
            <a:r>
              <a:rPr lang="en-US" sz="1800" dirty="0" smtClean="0"/>
              <a:t>Co-Advisors: Michael Delph, Christopher Nycz</a:t>
            </a:r>
            <a:endParaRPr lang="en-US" sz="1800"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94732" y="4394718"/>
            <a:ext cx="3698618" cy="2379111"/>
          </a:xfrm>
          <a:prstGeom prst="rect">
            <a:avLst/>
          </a:prstGeom>
        </p:spPr>
      </p:pic>
    </p:spTree>
    <p:extLst>
      <p:ext uri="{BB962C8B-B14F-4D97-AF65-F5344CB8AC3E}">
        <p14:creationId xmlns:p14="http://schemas.microsoft.com/office/powerpoint/2010/main" val="2474953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Mechanically Adjusting</a:t>
            </a:r>
            <a:endParaRPr lang="en-US" dirty="0"/>
          </a:p>
        </p:txBody>
      </p:sp>
      <p:sp>
        <p:nvSpPr>
          <p:cNvPr id="3" name="Content Placeholder 2"/>
          <p:cNvSpPr>
            <a:spLocks noGrp="1"/>
          </p:cNvSpPr>
          <p:nvPr>
            <p:ph idx="1"/>
          </p:nvPr>
        </p:nvSpPr>
        <p:spPr>
          <a:xfrm>
            <a:off x="457200" y="1752600"/>
            <a:ext cx="4133668" cy="4373563"/>
          </a:xfrm>
        </p:spPr>
        <p:txBody>
          <a:bodyPr>
            <a:normAutofit lnSpcReduction="10000"/>
          </a:bodyPr>
          <a:lstStyle/>
          <a:p>
            <a:pPr>
              <a:lnSpc>
                <a:spcPct val="150000"/>
              </a:lnSpc>
            </a:pPr>
            <a:r>
              <a:rPr lang="en-US" dirty="0" smtClean="0"/>
              <a:t>Examples:</a:t>
            </a:r>
          </a:p>
          <a:p>
            <a:pPr lvl="1">
              <a:lnSpc>
                <a:spcPct val="150000"/>
              </a:lnSpc>
            </a:pPr>
            <a:r>
              <a:rPr lang="en-US" dirty="0" smtClean="0"/>
              <a:t>LIM</a:t>
            </a:r>
            <a:r>
              <a:rPr lang="en-US" baseline="30000" dirty="0" smtClean="0"/>
              <a:t>16</a:t>
            </a:r>
            <a:endParaRPr lang="en-US" dirty="0" smtClean="0"/>
          </a:p>
          <a:p>
            <a:pPr lvl="1">
              <a:lnSpc>
                <a:spcPct val="150000"/>
              </a:lnSpc>
            </a:pPr>
            <a:r>
              <a:rPr lang="en-US" dirty="0" smtClean="0"/>
              <a:t>Revolimb</a:t>
            </a:r>
            <a:r>
              <a:rPr lang="en-US" baseline="30000" dirty="0" smtClean="0"/>
              <a:t>17</a:t>
            </a:r>
            <a:endParaRPr lang="en-US" dirty="0" smtClean="0"/>
          </a:p>
          <a:p>
            <a:pPr>
              <a:lnSpc>
                <a:spcPct val="150000"/>
              </a:lnSpc>
            </a:pPr>
            <a:r>
              <a:rPr lang="en-US" dirty="0" smtClean="0"/>
              <a:t>Pros: </a:t>
            </a:r>
          </a:p>
          <a:p>
            <a:pPr lvl="1">
              <a:lnSpc>
                <a:spcPct val="150000"/>
              </a:lnSpc>
            </a:pPr>
            <a:r>
              <a:rPr lang="en-US" dirty="0" smtClean="0"/>
              <a:t>Fully adjustable</a:t>
            </a:r>
          </a:p>
          <a:p>
            <a:pPr>
              <a:lnSpc>
                <a:spcPct val="150000"/>
              </a:lnSpc>
            </a:pPr>
            <a:r>
              <a:rPr lang="en-US" dirty="0" smtClean="0"/>
              <a:t>Cons: </a:t>
            </a:r>
          </a:p>
          <a:p>
            <a:pPr lvl="1">
              <a:lnSpc>
                <a:spcPct val="150000"/>
              </a:lnSpc>
            </a:pPr>
            <a:r>
              <a:rPr lang="en-US" dirty="0" smtClean="0"/>
              <a:t>Potential to over-tighten and occlude circulation</a:t>
            </a:r>
            <a:endParaRPr lang="en-US" dirty="0"/>
          </a:p>
        </p:txBody>
      </p:sp>
      <p:pic>
        <p:nvPicPr>
          <p:cNvPr id="4" name="Shape 178"/>
          <p:cNvPicPr preferRelativeResize="0">
            <a:picLocks/>
          </p:cNvPicPr>
          <p:nvPr/>
        </p:nvPicPr>
        <p:blipFill rotWithShape="1">
          <a:blip r:embed="rId3">
            <a:alphaModFix/>
            <a:extLst>
              <a:ext uri="{BEBA8EAE-BF5A-486C-A8C5-ECC9F3942E4B}">
                <a14:imgProps xmlns:a14="http://schemas.microsoft.com/office/drawing/2010/main">
                  <a14:imgLayer r:embed="rId4">
                    <a14:imgEffect>
                      <a14:backgroundRemoval t="0" b="98184" l="4394" r="99697">
                        <a14:foregroundMark x1="46515" y1="87763" x2="46515" y2="87763"/>
                        <a14:foregroundMark x1="61515" y1="58987" x2="61515" y2="58987"/>
                        <a14:foregroundMark x1="59242" y1="57839" x2="59242" y2="57839"/>
                        <a14:foregroundMark x1="59848" y1="52390" x2="59848" y2="52390"/>
                        <a14:foregroundMark x1="62121" y1="52103" x2="62121" y2="52103"/>
                        <a14:foregroundMark x1="61515" y1="64723" x2="61515" y2="64723"/>
                        <a14:foregroundMark x1="65152" y1="64054" x2="65152" y2="64054"/>
                        <a14:foregroundMark x1="71212" y1="88337" x2="71212" y2="88337"/>
                      </a14:backgroundRemoval>
                    </a14:imgEffect>
                  </a14:imgLayer>
                </a14:imgProps>
              </a:ext>
            </a:extLst>
          </a:blip>
          <a:srcRect/>
          <a:stretch/>
        </p:blipFill>
        <p:spPr>
          <a:xfrm>
            <a:off x="4882352" y="2137793"/>
            <a:ext cx="3571667" cy="3909334"/>
          </a:xfrm>
          <a:prstGeom prst="rect">
            <a:avLst/>
          </a:prstGeom>
          <a:noFill/>
          <a:ln>
            <a:noFill/>
          </a:ln>
        </p:spPr>
      </p:pic>
      <p:sp>
        <p:nvSpPr>
          <p:cNvPr id="6" name="Slide Number Placeholder 5"/>
          <p:cNvSpPr>
            <a:spLocks noGrp="1"/>
          </p:cNvSpPr>
          <p:nvPr>
            <p:ph type="sldNum" sz="quarter" idx="12"/>
          </p:nvPr>
        </p:nvSpPr>
        <p:spPr>
          <a:xfrm>
            <a:off x="8077200" y="0"/>
            <a:ext cx="1066800" cy="329184"/>
          </a:xfrm>
        </p:spPr>
        <p:txBody>
          <a:bodyPr/>
          <a:lstStyle/>
          <a:p>
            <a:pPr algn="r"/>
            <a:fld id="{985BAB70-1D09-CE45-A6EB-01E5C68B58BA}" type="slidenum">
              <a:rPr lang="en-US" smtClean="0"/>
              <a:pPr algn="r"/>
              <a:t>10</a:t>
            </a:fld>
            <a:endParaRPr lang="en-US" dirty="0"/>
          </a:p>
        </p:txBody>
      </p:sp>
    </p:spTree>
    <p:extLst>
      <p:ext uri="{BB962C8B-B14F-4D97-AF65-F5344CB8AC3E}">
        <p14:creationId xmlns:p14="http://schemas.microsoft.com/office/powerpoint/2010/main" val="4218423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Vacuum Suspension</a:t>
            </a:r>
            <a:endParaRPr lang="en-US" dirty="0"/>
          </a:p>
        </p:txBody>
      </p:sp>
      <p:sp>
        <p:nvSpPr>
          <p:cNvPr id="3" name="Content Placeholder 2"/>
          <p:cNvSpPr>
            <a:spLocks noGrp="1"/>
          </p:cNvSpPr>
          <p:nvPr>
            <p:ph idx="1"/>
          </p:nvPr>
        </p:nvSpPr>
        <p:spPr>
          <a:xfrm>
            <a:off x="457200" y="1752600"/>
            <a:ext cx="4133668" cy="4373563"/>
          </a:xfrm>
        </p:spPr>
        <p:txBody>
          <a:bodyPr/>
          <a:lstStyle/>
          <a:p>
            <a:pPr>
              <a:lnSpc>
                <a:spcPct val="150000"/>
              </a:lnSpc>
            </a:pPr>
            <a:r>
              <a:rPr lang="en-US" dirty="0" smtClean="0"/>
              <a:t>Examples:</a:t>
            </a:r>
          </a:p>
          <a:p>
            <a:pPr lvl="1">
              <a:lnSpc>
                <a:spcPct val="150000"/>
              </a:lnSpc>
            </a:pPr>
            <a:r>
              <a:rPr lang="en-US" dirty="0" smtClean="0"/>
              <a:t>Vacuum Assisted Suspension System (VASS)</a:t>
            </a:r>
            <a:r>
              <a:rPr lang="en-US" baseline="30000" dirty="0"/>
              <a:t> </a:t>
            </a:r>
            <a:r>
              <a:rPr lang="en-US" baseline="30000" dirty="0" smtClean="0"/>
              <a:t>18</a:t>
            </a:r>
            <a:endParaRPr lang="en-US" dirty="0" smtClean="0"/>
          </a:p>
          <a:p>
            <a:pPr>
              <a:lnSpc>
                <a:spcPct val="150000"/>
              </a:lnSpc>
            </a:pPr>
            <a:r>
              <a:rPr lang="en-US" dirty="0" smtClean="0"/>
              <a:t>Pros: </a:t>
            </a:r>
          </a:p>
          <a:p>
            <a:pPr lvl="1">
              <a:lnSpc>
                <a:spcPct val="150000"/>
              </a:lnSpc>
            </a:pPr>
            <a:r>
              <a:rPr lang="en-US" dirty="0" smtClean="0"/>
              <a:t>Better adhesion to socket</a:t>
            </a:r>
          </a:p>
          <a:p>
            <a:pPr>
              <a:lnSpc>
                <a:spcPct val="150000"/>
              </a:lnSpc>
            </a:pPr>
            <a:r>
              <a:rPr lang="en-US" dirty="0" smtClean="0"/>
              <a:t>Cons:</a:t>
            </a:r>
          </a:p>
          <a:p>
            <a:pPr lvl="1">
              <a:lnSpc>
                <a:spcPct val="150000"/>
              </a:lnSpc>
            </a:pPr>
            <a:r>
              <a:rPr lang="en-US" dirty="0" smtClean="0"/>
              <a:t>Possibility of soft tissue damage if donned incorrectly</a:t>
            </a:r>
            <a:endParaRPr lang="en-US" dirty="0"/>
          </a:p>
        </p:txBody>
      </p:sp>
      <p:pic>
        <p:nvPicPr>
          <p:cNvPr id="4" name="Shape 185"/>
          <p:cNvPicPr preferRelativeResize="0">
            <a:picLocks/>
          </p:cNvPicPr>
          <p:nvPr/>
        </p:nvPicPr>
        <p:blipFill rotWithShape="1">
          <a:blip r:embed="rId3">
            <a:alphaModFix/>
          </a:blip>
          <a:srcRect l="14323" r="5651"/>
          <a:stretch/>
        </p:blipFill>
        <p:spPr>
          <a:xfrm>
            <a:off x="5621470" y="2116285"/>
            <a:ext cx="2789917" cy="3394500"/>
          </a:xfrm>
          <a:prstGeom prst="rect">
            <a:avLst/>
          </a:prstGeom>
          <a:noFill/>
          <a:ln>
            <a:noFill/>
          </a:ln>
        </p:spPr>
      </p:pic>
      <p:sp>
        <p:nvSpPr>
          <p:cNvPr id="6" name="Slide Number Placeholder 5"/>
          <p:cNvSpPr>
            <a:spLocks noGrp="1"/>
          </p:cNvSpPr>
          <p:nvPr>
            <p:ph type="sldNum" sz="quarter" idx="12"/>
          </p:nvPr>
        </p:nvSpPr>
        <p:spPr>
          <a:xfrm>
            <a:off x="8077200" y="18288"/>
            <a:ext cx="1066800" cy="329184"/>
          </a:xfrm>
        </p:spPr>
        <p:txBody>
          <a:bodyPr/>
          <a:lstStyle/>
          <a:p>
            <a:pPr algn="r"/>
            <a:fld id="{985BAB70-1D09-CE45-A6EB-01E5C68B58BA}" type="slidenum">
              <a:rPr lang="en-US" smtClean="0"/>
              <a:pPr algn="r"/>
              <a:t>11</a:t>
            </a:fld>
            <a:endParaRPr lang="en-US" dirty="0"/>
          </a:p>
        </p:txBody>
      </p:sp>
    </p:spTree>
    <p:extLst>
      <p:ext uri="{BB962C8B-B14F-4D97-AF65-F5344CB8AC3E}">
        <p14:creationId xmlns:p14="http://schemas.microsoft.com/office/powerpoint/2010/main" val="1185178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Inflatable Air Inserts</a:t>
            </a:r>
            <a:endParaRPr lang="en-US" dirty="0"/>
          </a:p>
        </p:txBody>
      </p:sp>
      <p:sp>
        <p:nvSpPr>
          <p:cNvPr id="3" name="Content Placeholder 2"/>
          <p:cNvSpPr>
            <a:spLocks noGrp="1"/>
          </p:cNvSpPr>
          <p:nvPr>
            <p:ph idx="1"/>
          </p:nvPr>
        </p:nvSpPr>
        <p:spPr>
          <a:xfrm>
            <a:off x="457200" y="1752600"/>
            <a:ext cx="4123258" cy="4373563"/>
          </a:xfrm>
        </p:spPr>
        <p:txBody>
          <a:bodyPr>
            <a:normAutofit lnSpcReduction="10000"/>
          </a:bodyPr>
          <a:lstStyle/>
          <a:p>
            <a:pPr>
              <a:lnSpc>
                <a:spcPct val="150000"/>
              </a:lnSpc>
            </a:pPr>
            <a:r>
              <a:rPr lang="en-US" dirty="0" smtClean="0"/>
              <a:t>Examples:	</a:t>
            </a:r>
          </a:p>
          <a:p>
            <a:pPr lvl="1">
              <a:lnSpc>
                <a:spcPct val="150000"/>
              </a:lnSpc>
            </a:pPr>
            <a:r>
              <a:rPr lang="en-US" dirty="0" smtClean="0"/>
              <a:t>Pump it up!</a:t>
            </a:r>
            <a:r>
              <a:rPr lang="en-US" baseline="30000" dirty="0"/>
              <a:t> </a:t>
            </a:r>
            <a:r>
              <a:rPr lang="en-US" baseline="30000" dirty="0" smtClean="0"/>
              <a:t>19</a:t>
            </a:r>
            <a:endParaRPr lang="en-US" dirty="0" smtClean="0"/>
          </a:p>
          <a:p>
            <a:pPr lvl="1">
              <a:lnSpc>
                <a:spcPct val="150000"/>
              </a:lnSpc>
            </a:pPr>
            <a:r>
              <a:rPr lang="en-US" dirty="0" smtClean="0"/>
              <a:t>Pneu-fit</a:t>
            </a:r>
            <a:r>
              <a:rPr lang="en-US" baseline="30000" dirty="0" smtClean="0"/>
              <a:t>20</a:t>
            </a:r>
            <a:endParaRPr lang="en-US" dirty="0" smtClean="0"/>
          </a:p>
          <a:p>
            <a:pPr>
              <a:lnSpc>
                <a:spcPct val="150000"/>
              </a:lnSpc>
            </a:pPr>
            <a:r>
              <a:rPr lang="en-US" dirty="0" smtClean="0"/>
              <a:t>Pros:</a:t>
            </a:r>
          </a:p>
          <a:p>
            <a:pPr lvl="1">
              <a:lnSpc>
                <a:spcPct val="150000"/>
              </a:lnSpc>
            </a:pPr>
            <a:r>
              <a:rPr lang="en-US" dirty="0" smtClean="0"/>
              <a:t>Easy to use and inflate</a:t>
            </a:r>
          </a:p>
          <a:p>
            <a:pPr>
              <a:lnSpc>
                <a:spcPct val="150000"/>
              </a:lnSpc>
            </a:pPr>
            <a:r>
              <a:rPr lang="en-US" dirty="0" smtClean="0"/>
              <a:t>Cons:</a:t>
            </a:r>
          </a:p>
          <a:p>
            <a:pPr lvl="1">
              <a:lnSpc>
                <a:spcPct val="150000"/>
              </a:lnSpc>
            </a:pPr>
            <a:r>
              <a:rPr lang="en-US" dirty="0" smtClean="0"/>
              <a:t>Do not work over wide volume range</a:t>
            </a:r>
            <a:endParaRPr lang="en-US" dirty="0"/>
          </a:p>
        </p:txBody>
      </p:sp>
      <p:pic>
        <p:nvPicPr>
          <p:cNvPr id="4" name="Shape 192"/>
          <p:cNvPicPr preferRelativeResize="0">
            <a:picLocks/>
          </p:cNvPicPr>
          <p:nvPr/>
        </p:nvPicPr>
        <p:blipFill rotWithShape="1">
          <a:blip r:embed="rId3">
            <a:alphaModFix/>
          </a:blip>
          <a:srcRect/>
          <a:stretch/>
        </p:blipFill>
        <p:spPr>
          <a:xfrm>
            <a:off x="4580458" y="2633889"/>
            <a:ext cx="4130913" cy="2287935"/>
          </a:xfrm>
          <a:prstGeom prst="rect">
            <a:avLst/>
          </a:prstGeom>
          <a:noFill/>
          <a:ln>
            <a:noFill/>
          </a:ln>
        </p:spPr>
      </p:pic>
      <p:sp>
        <p:nvSpPr>
          <p:cNvPr id="6" name="Slide Number Placeholder 5"/>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12</a:t>
            </a:fld>
            <a:endParaRPr lang="en-US" dirty="0"/>
          </a:p>
        </p:txBody>
      </p:sp>
    </p:spTree>
    <p:extLst>
      <p:ext uri="{BB962C8B-B14F-4D97-AF65-F5344CB8AC3E}">
        <p14:creationId xmlns:p14="http://schemas.microsoft.com/office/powerpoint/2010/main" val="2493509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Inflatable Liquid Bladder</a:t>
            </a:r>
            <a:endParaRPr lang="en-US" dirty="0"/>
          </a:p>
        </p:txBody>
      </p:sp>
      <p:sp>
        <p:nvSpPr>
          <p:cNvPr id="3" name="Content Placeholder 2"/>
          <p:cNvSpPr>
            <a:spLocks noGrp="1"/>
          </p:cNvSpPr>
          <p:nvPr>
            <p:ph idx="1"/>
          </p:nvPr>
        </p:nvSpPr>
        <p:spPr>
          <a:xfrm>
            <a:off x="457200" y="1752600"/>
            <a:ext cx="4102438" cy="4373563"/>
          </a:xfrm>
        </p:spPr>
        <p:txBody>
          <a:bodyPr>
            <a:normAutofit fontScale="92500" lnSpcReduction="10000"/>
          </a:bodyPr>
          <a:lstStyle/>
          <a:p>
            <a:pPr>
              <a:lnSpc>
                <a:spcPct val="150000"/>
              </a:lnSpc>
            </a:pPr>
            <a:r>
              <a:rPr lang="en-US" dirty="0" smtClean="0"/>
              <a:t>Example:</a:t>
            </a:r>
          </a:p>
          <a:p>
            <a:pPr lvl="1">
              <a:lnSpc>
                <a:spcPct val="150000"/>
              </a:lnSpc>
            </a:pPr>
            <a:r>
              <a:rPr lang="en-US" dirty="0" smtClean="0"/>
              <a:t>Smart Variable Geometry Socket</a:t>
            </a:r>
            <a:r>
              <a:rPr lang="en-US" baseline="30000" dirty="0" smtClean="0"/>
              <a:t>21</a:t>
            </a:r>
            <a:endParaRPr lang="en-US" dirty="0" smtClean="0"/>
          </a:p>
          <a:p>
            <a:pPr>
              <a:lnSpc>
                <a:spcPct val="150000"/>
              </a:lnSpc>
            </a:pPr>
            <a:r>
              <a:rPr lang="en-US" dirty="0" smtClean="0"/>
              <a:t>Pros: </a:t>
            </a:r>
          </a:p>
          <a:p>
            <a:pPr lvl="1">
              <a:lnSpc>
                <a:spcPct val="150000"/>
              </a:lnSpc>
            </a:pPr>
            <a:r>
              <a:rPr lang="en-US" dirty="0" smtClean="0"/>
              <a:t>Wider volume management range</a:t>
            </a:r>
          </a:p>
          <a:p>
            <a:pPr>
              <a:lnSpc>
                <a:spcPct val="150000"/>
              </a:lnSpc>
            </a:pPr>
            <a:r>
              <a:rPr lang="en-US" dirty="0" smtClean="0"/>
              <a:t>Cons:</a:t>
            </a:r>
          </a:p>
          <a:p>
            <a:pPr lvl="1">
              <a:lnSpc>
                <a:spcPct val="150000"/>
              </a:lnSpc>
            </a:pPr>
            <a:r>
              <a:rPr lang="en-US" dirty="0" smtClean="0"/>
              <a:t>Requires pumping or hydraulic system</a:t>
            </a:r>
            <a:endParaRPr lang="en-US" dirty="0"/>
          </a:p>
        </p:txBody>
      </p:sp>
      <p:pic>
        <p:nvPicPr>
          <p:cNvPr id="5" name="Shape 199"/>
          <p:cNvPicPr preferRelativeResize="0">
            <a:picLocks/>
          </p:cNvPicPr>
          <p:nvPr/>
        </p:nvPicPr>
        <p:blipFill rotWithShape="1">
          <a:blip r:embed="rId3">
            <a:alphaModFix/>
          </a:blip>
          <a:srcRect/>
          <a:stretch/>
        </p:blipFill>
        <p:spPr>
          <a:xfrm>
            <a:off x="4674149" y="2134178"/>
            <a:ext cx="4012651" cy="3522357"/>
          </a:xfrm>
          <a:prstGeom prst="rect">
            <a:avLst/>
          </a:prstGeom>
          <a:noFill/>
          <a:ln>
            <a:noFill/>
          </a:ln>
        </p:spPr>
      </p:pic>
      <p:sp>
        <p:nvSpPr>
          <p:cNvPr id="6" name="Slide Number Placeholder 5"/>
          <p:cNvSpPr>
            <a:spLocks noGrp="1"/>
          </p:cNvSpPr>
          <p:nvPr>
            <p:ph type="sldNum" sz="quarter" idx="12"/>
          </p:nvPr>
        </p:nvSpPr>
        <p:spPr>
          <a:xfrm>
            <a:off x="8077200" y="0"/>
            <a:ext cx="1066800" cy="329184"/>
          </a:xfrm>
        </p:spPr>
        <p:txBody>
          <a:bodyPr/>
          <a:lstStyle/>
          <a:p>
            <a:pPr algn="r"/>
            <a:fld id="{985BAB70-1D09-CE45-A6EB-01E5C68B58BA}" type="slidenum">
              <a:rPr lang="en-US" smtClean="0"/>
              <a:pPr algn="r"/>
              <a:t>13</a:t>
            </a:fld>
            <a:endParaRPr lang="en-US" dirty="0"/>
          </a:p>
        </p:txBody>
      </p:sp>
    </p:spTree>
    <p:extLst>
      <p:ext uri="{BB962C8B-B14F-4D97-AF65-F5344CB8AC3E}">
        <p14:creationId xmlns:p14="http://schemas.microsoft.com/office/powerpoint/2010/main" val="2118552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Compression Release Stabilized </a:t>
            </a:r>
            <a:endParaRPr lang="en-US" dirty="0"/>
          </a:p>
        </p:txBody>
      </p:sp>
      <p:sp>
        <p:nvSpPr>
          <p:cNvPr id="3" name="Content Placeholder 2"/>
          <p:cNvSpPr>
            <a:spLocks noGrp="1"/>
          </p:cNvSpPr>
          <p:nvPr>
            <p:ph idx="1"/>
          </p:nvPr>
        </p:nvSpPr>
        <p:spPr>
          <a:xfrm>
            <a:off x="457200" y="1752600"/>
            <a:ext cx="4154489" cy="4373563"/>
          </a:xfrm>
        </p:spPr>
        <p:txBody>
          <a:bodyPr/>
          <a:lstStyle/>
          <a:p>
            <a:pPr>
              <a:lnSpc>
                <a:spcPct val="150000"/>
              </a:lnSpc>
            </a:pPr>
            <a:r>
              <a:rPr lang="en-US" dirty="0" smtClean="0"/>
              <a:t>Currently in development</a:t>
            </a:r>
          </a:p>
          <a:p>
            <a:pPr>
              <a:lnSpc>
                <a:spcPct val="150000"/>
              </a:lnSpc>
            </a:pPr>
            <a:r>
              <a:rPr lang="en-US" dirty="0" smtClean="0"/>
              <a:t>Pros:</a:t>
            </a:r>
          </a:p>
          <a:p>
            <a:pPr lvl="1">
              <a:lnSpc>
                <a:spcPct val="150000"/>
              </a:lnSpc>
            </a:pPr>
            <a:r>
              <a:rPr lang="en-US" dirty="0" smtClean="0"/>
              <a:t>Better torque transfer from limb to socket</a:t>
            </a:r>
          </a:p>
          <a:p>
            <a:pPr>
              <a:lnSpc>
                <a:spcPct val="150000"/>
              </a:lnSpc>
            </a:pPr>
            <a:r>
              <a:rPr lang="en-US" dirty="0" smtClean="0"/>
              <a:t>Cons:</a:t>
            </a:r>
          </a:p>
          <a:p>
            <a:pPr lvl="1">
              <a:lnSpc>
                <a:spcPct val="150000"/>
              </a:lnSpc>
            </a:pPr>
            <a:r>
              <a:rPr lang="en-US" dirty="0" smtClean="0"/>
              <a:t>Static system</a:t>
            </a:r>
          </a:p>
        </p:txBody>
      </p:sp>
      <p:pic>
        <p:nvPicPr>
          <p:cNvPr id="4" name="Shape 206"/>
          <p:cNvPicPr preferRelativeResize="0">
            <a:picLocks/>
          </p:cNvPicPr>
          <p:nvPr/>
        </p:nvPicPr>
        <p:blipFill rotWithShape="1">
          <a:blip r:embed="rId3">
            <a:alphaModFix/>
          </a:blip>
          <a:srcRect/>
          <a:stretch/>
        </p:blipFill>
        <p:spPr>
          <a:xfrm>
            <a:off x="4948594" y="2082125"/>
            <a:ext cx="3738206" cy="3595229"/>
          </a:xfrm>
          <a:prstGeom prst="rect">
            <a:avLst/>
          </a:prstGeom>
          <a:noFill/>
          <a:ln>
            <a:noFill/>
          </a:ln>
        </p:spPr>
      </p:pic>
      <p:sp>
        <p:nvSpPr>
          <p:cNvPr id="6" name="Slide Number Placeholder 5"/>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14</a:t>
            </a:fld>
            <a:endParaRPr lang="en-US" dirty="0"/>
          </a:p>
        </p:txBody>
      </p:sp>
    </p:spTree>
    <p:extLst>
      <p:ext uri="{BB962C8B-B14F-4D97-AF65-F5344CB8AC3E}">
        <p14:creationId xmlns:p14="http://schemas.microsoft.com/office/powerpoint/2010/main" val="1806996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Dynamic Adjusting Prosthetic Socket (DAPS)</a:t>
            </a:r>
            <a:endParaRPr lang="en-US" dirty="0"/>
          </a:p>
        </p:txBody>
      </p:sp>
      <p:sp>
        <p:nvSpPr>
          <p:cNvPr id="3" name="Content Placeholder 2"/>
          <p:cNvSpPr>
            <a:spLocks noGrp="1"/>
          </p:cNvSpPr>
          <p:nvPr>
            <p:ph idx="1"/>
          </p:nvPr>
        </p:nvSpPr>
        <p:spPr>
          <a:xfrm>
            <a:off x="457200" y="1600200"/>
            <a:ext cx="8229600" cy="620486"/>
          </a:xfrm>
        </p:spPr>
        <p:txBody>
          <a:bodyPr/>
          <a:lstStyle/>
          <a:p>
            <a:r>
              <a:rPr lang="en-US" dirty="0" smtClean="0"/>
              <a:t>Our Project Approach</a:t>
            </a:r>
            <a:endParaRPr lang="en-US" dirty="0"/>
          </a:p>
        </p:txBody>
      </p:sp>
      <p:sp>
        <p:nvSpPr>
          <p:cNvPr id="4" name="Slide Number Placeholder 3"/>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15</a:t>
            </a:fld>
            <a:endParaRPr lang="en-US" dirty="0"/>
          </a:p>
        </p:txBody>
      </p:sp>
      <p:sp>
        <p:nvSpPr>
          <p:cNvPr id="6" name="Rectangle 5"/>
          <p:cNvSpPr/>
          <p:nvPr/>
        </p:nvSpPr>
        <p:spPr>
          <a:xfrm>
            <a:off x="679621" y="2483897"/>
            <a:ext cx="1194215" cy="4879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Research</a:t>
            </a:r>
            <a:endParaRPr lang="en-US" sz="1600" dirty="0"/>
          </a:p>
        </p:txBody>
      </p:sp>
      <p:sp>
        <p:nvSpPr>
          <p:cNvPr id="7" name="Rectangle 6"/>
          <p:cNvSpPr/>
          <p:nvPr/>
        </p:nvSpPr>
        <p:spPr>
          <a:xfrm>
            <a:off x="800859" y="4415960"/>
            <a:ext cx="949152" cy="4596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Testing</a:t>
            </a:r>
            <a:endParaRPr lang="en-US" sz="1600" dirty="0"/>
          </a:p>
        </p:txBody>
      </p:sp>
      <p:sp>
        <p:nvSpPr>
          <p:cNvPr id="8" name="Rectangle 7"/>
          <p:cNvSpPr/>
          <p:nvPr/>
        </p:nvSpPr>
        <p:spPr>
          <a:xfrm>
            <a:off x="803444" y="3459927"/>
            <a:ext cx="946567" cy="619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Design Ideas</a:t>
            </a:r>
            <a:endParaRPr lang="en-US" sz="1600" dirty="0"/>
          </a:p>
        </p:txBody>
      </p:sp>
      <p:sp>
        <p:nvSpPr>
          <p:cNvPr id="9" name="Rectangle 8"/>
          <p:cNvSpPr/>
          <p:nvPr/>
        </p:nvSpPr>
        <p:spPr>
          <a:xfrm>
            <a:off x="2162228" y="4338425"/>
            <a:ext cx="1143785" cy="6146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Outline of Design</a:t>
            </a:r>
            <a:endParaRPr lang="en-US" sz="1600" dirty="0"/>
          </a:p>
        </p:txBody>
      </p:sp>
      <p:sp>
        <p:nvSpPr>
          <p:cNvPr id="10" name="Rectangle 9"/>
          <p:cNvSpPr/>
          <p:nvPr/>
        </p:nvSpPr>
        <p:spPr>
          <a:xfrm>
            <a:off x="3643826" y="4338421"/>
            <a:ext cx="1618516" cy="6146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Prototype/ Testing Design</a:t>
            </a:r>
            <a:endParaRPr lang="en-US" sz="1600" dirty="0"/>
          </a:p>
        </p:txBody>
      </p:sp>
      <p:sp>
        <p:nvSpPr>
          <p:cNvPr id="11" name="Rectangle 10"/>
          <p:cNvSpPr/>
          <p:nvPr/>
        </p:nvSpPr>
        <p:spPr>
          <a:xfrm>
            <a:off x="5673110" y="4260888"/>
            <a:ext cx="1335832" cy="7697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Design Alterations</a:t>
            </a:r>
            <a:endParaRPr lang="en-US" sz="1600" dirty="0"/>
          </a:p>
        </p:txBody>
      </p:sp>
      <p:sp>
        <p:nvSpPr>
          <p:cNvPr id="12" name="Rectangle 11"/>
          <p:cNvSpPr/>
          <p:nvPr/>
        </p:nvSpPr>
        <p:spPr>
          <a:xfrm>
            <a:off x="7472204" y="4260883"/>
            <a:ext cx="1335832" cy="7697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Final Testing &amp; IRB</a:t>
            </a:r>
            <a:endParaRPr lang="en-US" sz="1600" dirty="0"/>
          </a:p>
        </p:txBody>
      </p:sp>
      <p:cxnSp>
        <p:nvCxnSpPr>
          <p:cNvPr id="15" name="Elbow Connector 14"/>
          <p:cNvCxnSpPr>
            <a:stCxn id="7" idx="1"/>
            <a:endCxn id="6" idx="1"/>
          </p:cNvCxnSpPr>
          <p:nvPr/>
        </p:nvCxnSpPr>
        <p:spPr>
          <a:xfrm rot="10800000">
            <a:off x="679621" y="2727850"/>
            <a:ext cx="121238" cy="1917925"/>
          </a:xfrm>
          <a:prstGeom prst="bentConnector3">
            <a:avLst>
              <a:gd name="adj1" fmla="val 28855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6" idx="2"/>
            <a:endCxn id="8" idx="0"/>
          </p:cNvCxnSpPr>
          <p:nvPr/>
        </p:nvCxnSpPr>
        <p:spPr>
          <a:xfrm rot="5400000">
            <a:off x="1032666" y="3215864"/>
            <a:ext cx="488126"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8" idx="2"/>
            <a:endCxn id="7" idx="0"/>
          </p:cNvCxnSpPr>
          <p:nvPr/>
        </p:nvCxnSpPr>
        <p:spPr>
          <a:xfrm rot="5400000">
            <a:off x="1108028" y="4247259"/>
            <a:ext cx="336109" cy="129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7" idx="1"/>
            <a:endCxn id="8" idx="1"/>
          </p:cNvCxnSpPr>
          <p:nvPr/>
        </p:nvCxnSpPr>
        <p:spPr>
          <a:xfrm rot="10800000" flipH="1">
            <a:off x="800858" y="3769890"/>
            <a:ext cx="2585" cy="875885"/>
          </a:xfrm>
          <a:prstGeom prst="bentConnector3">
            <a:avLst>
              <a:gd name="adj1" fmla="val -1326499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7" idx="3"/>
            <a:endCxn id="9" idx="1"/>
          </p:cNvCxnSpPr>
          <p:nvPr/>
        </p:nvCxnSpPr>
        <p:spPr>
          <a:xfrm>
            <a:off x="1750011" y="4645774"/>
            <a:ext cx="412217"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9" idx="3"/>
            <a:endCxn id="10" idx="1"/>
          </p:cNvCxnSpPr>
          <p:nvPr/>
        </p:nvCxnSpPr>
        <p:spPr>
          <a:xfrm flipV="1">
            <a:off x="3306013" y="4645771"/>
            <a:ext cx="337813" cy="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0" idx="3"/>
            <a:endCxn id="11" idx="1"/>
          </p:cNvCxnSpPr>
          <p:nvPr/>
        </p:nvCxnSpPr>
        <p:spPr>
          <a:xfrm>
            <a:off x="5262342" y="4645771"/>
            <a:ext cx="410768" cy="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2" idx="1"/>
          </p:cNvCxnSpPr>
          <p:nvPr/>
        </p:nvCxnSpPr>
        <p:spPr>
          <a:xfrm flipV="1">
            <a:off x="7008942" y="4645770"/>
            <a:ext cx="463262" cy="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1" idx="0"/>
            <a:endCxn id="10" idx="0"/>
          </p:cNvCxnSpPr>
          <p:nvPr/>
        </p:nvCxnSpPr>
        <p:spPr>
          <a:xfrm rot="16200000" flipH="1" flipV="1">
            <a:off x="5358288" y="3355683"/>
            <a:ext cx="77533" cy="1887942"/>
          </a:xfrm>
          <a:prstGeom prst="bentConnector3">
            <a:avLst>
              <a:gd name="adj1" fmla="val -491404"/>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740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Bladder Types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Variation in shape</a:t>
            </a:r>
            <a:r>
              <a:rPr lang="en-US" baseline="30000" dirty="0" smtClean="0"/>
              <a:t>22-24</a:t>
            </a:r>
            <a:endParaRPr lang="en-US" dirty="0" smtClean="0"/>
          </a:p>
          <a:p>
            <a:pPr lvl="1"/>
            <a:r>
              <a:rPr lang="en-US" dirty="0" smtClean="0"/>
              <a:t>Rectangular</a:t>
            </a:r>
          </a:p>
          <a:p>
            <a:pPr lvl="1"/>
            <a:r>
              <a:rPr lang="en-US" dirty="0" smtClean="0"/>
              <a:t>Cuff</a:t>
            </a:r>
          </a:p>
          <a:p>
            <a:pPr lvl="1"/>
            <a:r>
              <a:rPr lang="en-US" dirty="0" smtClean="0"/>
              <a:t>Cylindrical (tubing)</a:t>
            </a:r>
          </a:p>
          <a:p>
            <a:pPr lvl="1"/>
            <a:r>
              <a:rPr lang="en-US" dirty="0" smtClean="0"/>
              <a:t>Custom</a:t>
            </a:r>
          </a:p>
          <a:p>
            <a:pPr lvl="1"/>
            <a:endParaRPr lang="en-US" dirty="0"/>
          </a:p>
          <a:p>
            <a:r>
              <a:rPr lang="en-US" dirty="0" smtClean="0"/>
              <a:t>Materials</a:t>
            </a:r>
          </a:p>
          <a:p>
            <a:pPr lvl="1"/>
            <a:r>
              <a:rPr lang="en-US" dirty="0" smtClean="0"/>
              <a:t>Silicon</a:t>
            </a:r>
          </a:p>
          <a:p>
            <a:pPr lvl="1"/>
            <a:r>
              <a:rPr lang="en-US" dirty="0" smtClean="0"/>
              <a:t>Canvas</a:t>
            </a:r>
          </a:p>
          <a:p>
            <a:pPr lvl="1"/>
            <a:r>
              <a:rPr lang="en-US" dirty="0" smtClean="0"/>
              <a:t>Kevlar</a:t>
            </a:r>
          </a:p>
          <a:p>
            <a:pPr lvl="1"/>
            <a:r>
              <a:rPr lang="en-US" dirty="0" smtClean="0"/>
              <a:t>Neoprene</a:t>
            </a:r>
          </a:p>
          <a:p>
            <a:pPr lvl="1"/>
            <a:r>
              <a:rPr lang="en-US" dirty="0" smtClean="0"/>
              <a:t>Polyurethanes</a:t>
            </a:r>
          </a:p>
          <a:p>
            <a:pPr lvl="1"/>
            <a:r>
              <a:rPr lang="en-US" dirty="0" smtClean="0"/>
              <a:t>Nylon</a:t>
            </a:r>
          </a:p>
          <a:p>
            <a:pPr lvl="1"/>
            <a:r>
              <a:rPr lang="en-US" dirty="0" smtClean="0"/>
              <a:t>Etc.</a:t>
            </a:r>
            <a:endParaRPr lang="en-US" dirty="0"/>
          </a:p>
        </p:txBody>
      </p:sp>
      <p:pic>
        <p:nvPicPr>
          <p:cNvPr id="4" name="Shape 213"/>
          <p:cNvPicPr preferRelativeResize="0"/>
          <p:nvPr/>
        </p:nvPicPr>
        <p:blipFill>
          <a:blip r:embed="rId2">
            <a:alphaModFix/>
            <a:extLst>
              <a:ext uri="{BEBA8EAE-BF5A-486C-A8C5-ECC9F3942E4B}">
                <a14:imgProps xmlns:a14="http://schemas.microsoft.com/office/drawing/2010/main">
                  <a14:imgLayer r:embed="rId3">
                    <a14:imgEffect>
                      <a14:backgroundRemoval t="167" b="96833" l="2667" r="93333"/>
                    </a14:imgEffect>
                  </a14:imgLayer>
                </a14:imgProps>
              </a:ext>
            </a:extLst>
          </a:blip>
          <a:stretch>
            <a:fillRect/>
          </a:stretch>
        </p:blipFill>
        <p:spPr>
          <a:xfrm>
            <a:off x="3841684" y="1435285"/>
            <a:ext cx="2265222" cy="2265222"/>
          </a:xfrm>
          <a:prstGeom prst="rect">
            <a:avLst/>
          </a:prstGeom>
          <a:noFill/>
          <a:ln>
            <a:noFill/>
          </a:ln>
        </p:spPr>
      </p:pic>
      <p:pic>
        <p:nvPicPr>
          <p:cNvPr id="5" name="Shape 214"/>
          <p:cNvPicPr preferRelativeResize="0"/>
          <p:nvPr/>
        </p:nvPicPr>
        <p:blipFill>
          <a:blip r:embed="rId4">
            <a:alphaModFix/>
            <a:extLst>
              <a:ext uri="{BEBA8EAE-BF5A-486C-A8C5-ECC9F3942E4B}">
                <a14:imgProps xmlns:a14="http://schemas.microsoft.com/office/drawing/2010/main">
                  <a14:imgLayer r:embed="rId5">
                    <a14:imgEffect>
                      <a14:backgroundRemoval t="2000" b="96889" l="10000" r="90000">
                        <a14:foregroundMark x1="72222" y1="13556" x2="57556" y2="40667"/>
                        <a14:foregroundMark x1="77333" y1="11556" x2="74667" y2="19111"/>
                        <a14:backgroundMark x1="74667" y1="16000" x2="74667" y2="16000"/>
                      </a14:backgroundRemoval>
                    </a14:imgEffect>
                  </a14:imgLayer>
                </a14:imgProps>
              </a:ext>
            </a:extLst>
          </a:blip>
          <a:stretch>
            <a:fillRect/>
          </a:stretch>
        </p:blipFill>
        <p:spPr>
          <a:xfrm>
            <a:off x="6192545" y="1445442"/>
            <a:ext cx="2494255" cy="2494255"/>
          </a:xfrm>
          <a:prstGeom prst="rect">
            <a:avLst/>
          </a:prstGeom>
          <a:noFill/>
          <a:ln>
            <a:noFill/>
          </a:ln>
        </p:spPr>
      </p:pic>
      <p:pic>
        <p:nvPicPr>
          <p:cNvPr id="6" name="Shape 215"/>
          <p:cNvPicPr preferRelativeResize="0"/>
          <p:nvPr/>
        </p:nvPicPr>
        <p:blipFill>
          <a:blip r:embed="rId6">
            <a:alphaModFix/>
            <a:extLst>
              <a:ext uri="{BEBA8EAE-BF5A-486C-A8C5-ECC9F3942E4B}">
                <a14:imgProps xmlns:a14="http://schemas.microsoft.com/office/drawing/2010/main">
                  <a14:imgLayer r:embed="rId7">
                    <a14:imgEffect>
                      <a14:backgroundRemoval t="3040" b="96505" l="723" r="99133"/>
                    </a14:imgEffect>
                  </a14:imgLayer>
                </a14:imgProps>
              </a:ext>
            </a:extLst>
          </a:blip>
          <a:stretch>
            <a:fillRect/>
          </a:stretch>
        </p:blipFill>
        <p:spPr>
          <a:xfrm>
            <a:off x="5060864" y="3961946"/>
            <a:ext cx="2263362" cy="2073777"/>
          </a:xfrm>
          <a:prstGeom prst="rect">
            <a:avLst/>
          </a:prstGeom>
          <a:noFill/>
          <a:ln>
            <a:noFill/>
          </a:ln>
        </p:spPr>
      </p:pic>
      <p:sp>
        <p:nvSpPr>
          <p:cNvPr id="8" name="Slide Number Placeholder 7"/>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16</a:t>
            </a:fld>
            <a:endParaRPr lang="en-US" dirty="0"/>
          </a:p>
        </p:txBody>
      </p:sp>
    </p:spTree>
    <p:extLst>
      <p:ext uri="{BB962C8B-B14F-4D97-AF65-F5344CB8AC3E}">
        <p14:creationId xmlns:p14="http://schemas.microsoft.com/office/powerpoint/2010/main" val="324184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Electromyograms (EMG)</a:t>
            </a:r>
            <a:endParaRPr lang="en-US" dirty="0"/>
          </a:p>
        </p:txBody>
      </p:sp>
      <p:sp>
        <p:nvSpPr>
          <p:cNvPr id="3" name="Content Placeholder 2"/>
          <p:cNvSpPr>
            <a:spLocks noGrp="1"/>
          </p:cNvSpPr>
          <p:nvPr>
            <p:ph idx="1"/>
          </p:nvPr>
        </p:nvSpPr>
        <p:spPr/>
        <p:txBody>
          <a:bodyPr>
            <a:normAutofit/>
          </a:bodyPr>
          <a:lstStyle/>
          <a:p>
            <a:r>
              <a:rPr lang="en-US" dirty="0" smtClean="0"/>
              <a:t>Research Tool</a:t>
            </a:r>
            <a:r>
              <a:rPr lang="en-US" baseline="30000" dirty="0" smtClean="0"/>
              <a:t>25</a:t>
            </a:r>
            <a:endParaRPr lang="en-US" dirty="0" smtClean="0"/>
          </a:p>
          <a:p>
            <a:r>
              <a:rPr lang="en-US" dirty="0" smtClean="0"/>
              <a:t>Upper limb prosthesis</a:t>
            </a:r>
            <a:r>
              <a:rPr lang="en-US" baseline="30000" dirty="0" smtClean="0"/>
              <a:t>26</a:t>
            </a:r>
            <a:r>
              <a:rPr lang="en-US" dirty="0" smtClean="0"/>
              <a:t> </a:t>
            </a:r>
            <a:endParaRPr lang="en-US" dirty="0"/>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17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537" y="2625611"/>
            <a:ext cx="2580491" cy="3212229"/>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933" t="22619" r="11693" b="14717"/>
          <a:stretch/>
        </p:blipFill>
        <p:spPr>
          <a:xfrm>
            <a:off x="4696589" y="2805804"/>
            <a:ext cx="3566857" cy="2851842"/>
          </a:xfrm>
          <a:prstGeom prst="rect">
            <a:avLst/>
          </a:prstGeom>
        </p:spPr>
      </p:pic>
    </p:spTree>
    <p:extLst>
      <p:ext uri="{BB962C8B-B14F-4D97-AF65-F5344CB8AC3E}">
        <p14:creationId xmlns:p14="http://schemas.microsoft.com/office/powerpoint/2010/main" val="4103746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Noise</a:t>
            </a:r>
            <a:endParaRPr lang="en-US" dirty="0"/>
          </a:p>
        </p:txBody>
      </p:sp>
      <p:sp>
        <p:nvSpPr>
          <p:cNvPr id="3" name="Content Placeholder 2"/>
          <p:cNvSpPr>
            <a:spLocks noGrp="1"/>
          </p:cNvSpPr>
          <p:nvPr>
            <p:ph idx="1"/>
          </p:nvPr>
        </p:nvSpPr>
        <p:spPr/>
        <p:txBody>
          <a:bodyPr>
            <a:normAutofit/>
          </a:bodyPr>
          <a:lstStyle/>
          <a:p>
            <a:r>
              <a:rPr lang="en-US" dirty="0" smtClean="0"/>
              <a:t>Electrode inherent noise</a:t>
            </a:r>
            <a:r>
              <a:rPr lang="en-US" baseline="30000" dirty="0" smtClean="0"/>
              <a:t>27</a:t>
            </a:r>
            <a:endParaRPr lang="en-US" dirty="0" smtClean="0"/>
          </a:p>
          <a:p>
            <a:endParaRPr lang="en-US" dirty="0"/>
          </a:p>
          <a:p>
            <a:r>
              <a:rPr lang="en-US" dirty="0" smtClean="0"/>
              <a:t>Movement artifact </a:t>
            </a:r>
          </a:p>
          <a:p>
            <a:endParaRPr lang="en-US" dirty="0"/>
          </a:p>
          <a:p>
            <a:r>
              <a:rPr lang="en-US" dirty="0" smtClean="0"/>
              <a:t>Electromagnetic noise</a:t>
            </a:r>
          </a:p>
          <a:p>
            <a:endParaRPr lang="en-US" dirty="0"/>
          </a:p>
          <a:p>
            <a:r>
              <a:rPr lang="en-US" dirty="0" smtClean="0"/>
              <a:t>Internal noise</a:t>
            </a:r>
          </a:p>
          <a:p>
            <a:endParaRPr lang="en-US" dirty="0"/>
          </a:p>
          <a:p>
            <a:r>
              <a:rPr lang="en-US" dirty="0" smtClean="0"/>
              <a:t>Inherent noise</a:t>
            </a:r>
            <a:endParaRPr lang="en-US" dirty="0"/>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18</a:t>
            </a:fld>
            <a:endParaRPr lang="en-US" dirty="0"/>
          </a:p>
        </p:txBody>
      </p:sp>
    </p:spTree>
    <p:extLst>
      <p:ext uri="{BB962C8B-B14F-4D97-AF65-F5344CB8AC3E}">
        <p14:creationId xmlns:p14="http://schemas.microsoft.com/office/powerpoint/2010/main" val="2804883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Removal</a:t>
            </a:r>
            <a:endParaRPr lang="en-US" dirty="0"/>
          </a:p>
        </p:txBody>
      </p:sp>
      <p:sp>
        <p:nvSpPr>
          <p:cNvPr id="3" name="Content Placeholder 2"/>
          <p:cNvSpPr>
            <a:spLocks noGrp="1"/>
          </p:cNvSpPr>
          <p:nvPr>
            <p:ph idx="1"/>
          </p:nvPr>
        </p:nvSpPr>
        <p:spPr/>
        <p:txBody>
          <a:bodyPr/>
          <a:lstStyle/>
          <a:p>
            <a:pPr>
              <a:lnSpc>
                <a:spcPct val="150000"/>
              </a:lnSpc>
            </a:pPr>
            <a:r>
              <a:rPr lang="en-US" dirty="0" smtClean="0"/>
              <a:t>Design techniques</a:t>
            </a:r>
            <a:r>
              <a:rPr lang="en-US" baseline="30000" dirty="0" smtClean="0"/>
              <a:t>27,28</a:t>
            </a:r>
            <a:endParaRPr lang="en-US" dirty="0" smtClean="0"/>
          </a:p>
          <a:p>
            <a:pPr marL="457200" lvl="2">
              <a:lnSpc>
                <a:spcPct val="150000"/>
              </a:lnSpc>
            </a:pPr>
            <a:r>
              <a:rPr lang="en-US" sz="2000" dirty="0"/>
              <a:t>Pre-amplifications</a:t>
            </a:r>
          </a:p>
          <a:p>
            <a:pPr>
              <a:lnSpc>
                <a:spcPct val="150000"/>
              </a:lnSpc>
            </a:pPr>
            <a:r>
              <a:rPr lang="en-US" dirty="0" smtClean="0"/>
              <a:t>Electrical Filtering</a:t>
            </a:r>
            <a:r>
              <a:rPr lang="en-US" baseline="30000" dirty="0" smtClean="0"/>
              <a:t>29,34</a:t>
            </a:r>
            <a:endParaRPr lang="en-US" dirty="0" smtClean="0"/>
          </a:p>
          <a:p>
            <a:pPr lvl="1">
              <a:lnSpc>
                <a:spcPct val="150000"/>
              </a:lnSpc>
            </a:pPr>
            <a:r>
              <a:rPr lang="en-US" dirty="0" smtClean="0"/>
              <a:t>Why we need it</a:t>
            </a:r>
            <a:r>
              <a:rPr lang="en-US" dirty="0" smtClean="0"/>
              <a:t>?</a:t>
            </a:r>
          </a:p>
          <a:p>
            <a:pPr lvl="1">
              <a:lnSpc>
                <a:spcPct val="150000"/>
              </a:lnSpc>
            </a:pPr>
            <a:r>
              <a:rPr lang="en-US" dirty="0" smtClean="0"/>
              <a:t>10-20Hz Min.</a:t>
            </a:r>
          </a:p>
          <a:p>
            <a:pPr lvl="1">
              <a:lnSpc>
                <a:spcPct val="150000"/>
              </a:lnSpc>
            </a:pPr>
            <a:r>
              <a:rPr lang="en-US" dirty="0" smtClean="0"/>
              <a:t>400-450Hz Max.</a:t>
            </a:r>
            <a:endParaRPr lang="en-US" dirty="0" smtClean="0"/>
          </a:p>
          <a:p>
            <a:pPr lvl="1"/>
            <a:endParaRPr lang="en-US" dirty="0"/>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19</a:t>
            </a:fld>
            <a:endParaRPr lang="en-US" dirty="0"/>
          </a:p>
        </p:txBody>
      </p:sp>
    </p:spTree>
    <p:extLst>
      <p:ext uri="{BB962C8B-B14F-4D97-AF65-F5344CB8AC3E}">
        <p14:creationId xmlns:p14="http://schemas.microsoft.com/office/powerpoint/2010/main" val="4248112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significance</a:t>
            </a:r>
            <a:endParaRPr lang="en-US" dirty="0"/>
          </a:p>
        </p:txBody>
      </p:sp>
      <p:sp>
        <p:nvSpPr>
          <p:cNvPr id="3" name="Content Placeholder 2"/>
          <p:cNvSpPr>
            <a:spLocks noGrp="1"/>
          </p:cNvSpPr>
          <p:nvPr>
            <p:ph idx="1"/>
          </p:nvPr>
        </p:nvSpPr>
        <p:spPr>
          <a:xfrm>
            <a:off x="457200" y="1408494"/>
            <a:ext cx="4509906" cy="4359177"/>
          </a:xfrm>
        </p:spPr>
        <p:txBody>
          <a:bodyPr>
            <a:normAutofit lnSpcReduction="10000"/>
          </a:bodyPr>
          <a:lstStyle/>
          <a:p>
            <a:pPr>
              <a:lnSpc>
                <a:spcPct val="120000"/>
              </a:lnSpc>
            </a:pPr>
            <a:r>
              <a:rPr lang="en-US" dirty="0" smtClean="0"/>
              <a:t>1.6 million Americans with limb loss (2005)</a:t>
            </a:r>
            <a:r>
              <a:rPr lang="en-US" baseline="30000" dirty="0" smtClean="0"/>
              <a:t>1</a:t>
            </a:r>
            <a:endParaRPr lang="en-US" dirty="0" smtClean="0"/>
          </a:p>
          <a:p>
            <a:pPr>
              <a:lnSpc>
                <a:spcPct val="120000"/>
              </a:lnSpc>
            </a:pPr>
            <a:r>
              <a:rPr lang="en-US" dirty="0" smtClean="0"/>
              <a:t>Importance of Prostheses</a:t>
            </a:r>
          </a:p>
          <a:p>
            <a:pPr lvl="1">
              <a:lnSpc>
                <a:spcPct val="120000"/>
              </a:lnSpc>
            </a:pPr>
            <a:r>
              <a:rPr lang="en-US" dirty="0" smtClean="0"/>
              <a:t>Return to activities</a:t>
            </a:r>
          </a:p>
          <a:p>
            <a:pPr lvl="1">
              <a:lnSpc>
                <a:spcPct val="120000"/>
              </a:lnSpc>
            </a:pPr>
            <a:r>
              <a:rPr lang="en-US" dirty="0" smtClean="0"/>
              <a:t>Increased mobility</a:t>
            </a:r>
          </a:p>
          <a:p>
            <a:pPr>
              <a:lnSpc>
                <a:spcPct val="120000"/>
              </a:lnSpc>
            </a:pPr>
            <a:r>
              <a:rPr lang="en-US" dirty="0" smtClean="0"/>
              <a:t>Many challenges with prosthetic use</a:t>
            </a:r>
          </a:p>
          <a:p>
            <a:pPr lvl="1">
              <a:lnSpc>
                <a:spcPct val="120000"/>
              </a:lnSpc>
            </a:pPr>
            <a:r>
              <a:rPr lang="en-US" dirty="0" smtClean="0"/>
              <a:t>Unnatural forces </a:t>
            </a:r>
            <a:r>
              <a:rPr lang="en-US" dirty="0" smtClean="0">
                <a:sym typeface="Wingdings"/>
              </a:rPr>
              <a:t> injury</a:t>
            </a:r>
            <a:r>
              <a:rPr lang="en-US" baseline="30000" dirty="0">
                <a:sym typeface="Wingdings"/>
              </a:rPr>
              <a:t>2</a:t>
            </a:r>
            <a:endParaRPr lang="en-US" dirty="0" smtClean="0">
              <a:sym typeface="Wingdings"/>
            </a:endParaRPr>
          </a:p>
          <a:p>
            <a:pPr lvl="1">
              <a:lnSpc>
                <a:spcPct val="120000"/>
              </a:lnSpc>
            </a:pPr>
            <a:r>
              <a:rPr lang="en-US" dirty="0" smtClean="0">
                <a:sym typeface="Wingdings"/>
              </a:rPr>
              <a:t>Poor fit  prosthesis misuse</a:t>
            </a:r>
            <a:r>
              <a:rPr lang="en-US" baseline="30000" dirty="0">
                <a:sym typeface="Wingdings"/>
              </a:rPr>
              <a:t>2</a:t>
            </a:r>
            <a:endParaRPr lang="en-US" dirty="0" smtClean="0">
              <a:sym typeface="Wingdings"/>
            </a:endParaRPr>
          </a:p>
          <a:p>
            <a:pPr lvl="1">
              <a:lnSpc>
                <a:spcPct val="120000"/>
              </a:lnSpc>
            </a:pPr>
            <a:r>
              <a:rPr lang="en-US" dirty="0" smtClean="0">
                <a:sym typeface="Wingdings"/>
              </a:rPr>
              <a:t>Increased energy from user</a:t>
            </a:r>
            <a:r>
              <a:rPr lang="en-US" baseline="30000" dirty="0">
                <a:sym typeface="Wingdings"/>
              </a:rPr>
              <a:t>3</a:t>
            </a:r>
            <a:endParaRPr lang="en-US" dirty="0"/>
          </a:p>
        </p:txBody>
      </p:sp>
      <p:sp>
        <p:nvSpPr>
          <p:cNvPr id="5" name="Slide Number Placeholder 4"/>
          <p:cNvSpPr>
            <a:spLocks noGrp="1"/>
          </p:cNvSpPr>
          <p:nvPr>
            <p:ph type="sldNum" sz="quarter" idx="12"/>
          </p:nvPr>
        </p:nvSpPr>
        <p:spPr>
          <a:xfrm>
            <a:off x="8077200" y="18288"/>
            <a:ext cx="1066800" cy="329184"/>
          </a:xfrm>
        </p:spPr>
        <p:txBody>
          <a:bodyPr/>
          <a:lstStyle/>
          <a:p>
            <a:pPr algn="r"/>
            <a:fld id="{985BAB70-1D09-CE45-A6EB-01E5C68B58BA}" type="slidenum">
              <a:rPr lang="en-US" smtClean="0"/>
              <a:pPr algn="r"/>
              <a:t>2</a:t>
            </a:fld>
            <a:endParaRPr lang="en-US" dirty="0"/>
          </a:p>
        </p:txBody>
      </p:sp>
      <p:sp>
        <p:nvSpPr>
          <p:cNvPr id="7" name="TextBox 6"/>
          <p:cNvSpPr txBox="1"/>
          <p:nvPr/>
        </p:nvSpPr>
        <p:spPr>
          <a:xfrm>
            <a:off x="4672160" y="4809133"/>
            <a:ext cx="3918259" cy="338554"/>
          </a:xfrm>
          <a:prstGeom prst="rect">
            <a:avLst/>
          </a:prstGeom>
          <a:noFill/>
        </p:spPr>
        <p:txBody>
          <a:bodyPr wrap="square" rtlCol="0">
            <a:spAutoFit/>
          </a:bodyPr>
          <a:lstStyle/>
          <a:p>
            <a:r>
              <a:rPr lang="en-US" sz="1400" dirty="0" smtClean="0"/>
              <a:t>Acute </a:t>
            </a:r>
            <a:r>
              <a:rPr lang="en-US" sz="1400" dirty="0" err="1" smtClean="0"/>
              <a:t>erthyema</a:t>
            </a:r>
            <a:r>
              <a:rPr lang="en-US" sz="1400" dirty="0" smtClean="0"/>
              <a:t> and edema</a:t>
            </a:r>
            <a:r>
              <a:rPr lang="en-US" sz="1600" baseline="30000" dirty="0"/>
              <a:t>4</a:t>
            </a:r>
            <a:endParaRPr lang="en-US" sz="1600" dirty="0" smtClean="0"/>
          </a:p>
        </p:txBody>
      </p:sp>
      <p:pic>
        <p:nvPicPr>
          <p:cNvPr id="12" name="Picture 11" descr="Screen Shot 2015-10-01 at 5.05.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160" y="1524000"/>
            <a:ext cx="4289514" cy="3280644"/>
          </a:xfrm>
          <a:prstGeom prst="rect">
            <a:avLst/>
          </a:prstGeom>
        </p:spPr>
      </p:pic>
    </p:spTree>
    <p:extLst>
      <p:ext uri="{BB962C8B-B14F-4D97-AF65-F5344CB8AC3E}">
        <p14:creationId xmlns:p14="http://schemas.microsoft.com/office/powerpoint/2010/main" val="1723320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Removal</a:t>
            </a:r>
            <a:endParaRPr lang="en-US" dirty="0"/>
          </a:p>
        </p:txBody>
      </p:sp>
      <p:sp>
        <p:nvSpPr>
          <p:cNvPr id="3" name="Content Placeholder 2"/>
          <p:cNvSpPr>
            <a:spLocks noGrp="1"/>
          </p:cNvSpPr>
          <p:nvPr>
            <p:ph idx="1"/>
          </p:nvPr>
        </p:nvSpPr>
        <p:spPr/>
        <p:txBody>
          <a:bodyPr/>
          <a:lstStyle/>
          <a:p>
            <a:r>
              <a:rPr lang="en-US" dirty="0" smtClean="0"/>
              <a:t>Electrical filtering</a:t>
            </a:r>
          </a:p>
          <a:p>
            <a:pPr lvl="1">
              <a:lnSpc>
                <a:spcPct val="150000"/>
              </a:lnSpc>
            </a:pPr>
            <a:r>
              <a:rPr lang="en-US" dirty="0" smtClean="0"/>
              <a:t>Butterworth filter</a:t>
            </a:r>
            <a:r>
              <a:rPr lang="en-US" baseline="30000" dirty="0" smtClean="0"/>
              <a:t>29.30</a:t>
            </a:r>
            <a:endParaRPr lang="en-US" dirty="0" smtClean="0"/>
          </a:p>
          <a:p>
            <a:pPr lvl="1">
              <a:lnSpc>
                <a:spcPct val="150000"/>
              </a:lnSpc>
            </a:pPr>
            <a:r>
              <a:rPr lang="en-US" dirty="0" err="1" smtClean="0"/>
              <a:t>Chebyshev</a:t>
            </a:r>
            <a:r>
              <a:rPr lang="en-US" dirty="0" smtClean="0"/>
              <a:t> filter</a:t>
            </a:r>
            <a:r>
              <a:rPr lang="en-US" baseline="30000" dirty="0" smtClean="0"/>
              <a:t>30</a:t>
            </a:r>
            <a:endParaRPr lang="en-US" dirty="0" smtClean="0"/>
          </a:p>
          <a:p>
            <a:pPr lvl="1">
              <a:lnSpc>
                <a:spcPct val="150000"/>
              </a:lnSpc>
            </a:pPr>
            <a:r>
              <a:rPr lang="en-US" dirty="0" smtClean="0"/>
              <a:t>Elliptical filter</a:t>
            </a:r>
            <a:r>
              <a:rPr lang="en-US" baseline="30000" dirty="0" smtClean="0"/>
              <a:t>30</a:t>
            </a:r>
            <a:endParaRPr lang="en-US" dirty="0" smtClean="0"/>
          </a:p>
          <a:p>
            <a:pPr lvl="1">
              <a:lnSpc>
                <a:spcPct val="150000"/>
              </a:lnSpc>
            </a:pPr>
            <a:r>
              <a:rPr lang="en-US" dirty="0" smtClean="0"/>
              <a:t>Bessel filter</a:t>
            </a:r>
            <a:r>
              <a:rPr lang="en-US" baseline="30000" dirty="0" smtClean="0"/>
              <a:t>30,31</a:t>
            </a:r>
            <a:endParaRPr lang="en-US" dirty="0"/>
          </a:p>
        </p:txBody>
      </p:sp>
      <p:grpSp>
        <p:nvGrpSpPr>
          <p:cNvPr id="4" name="Shape 244"/>
          <p:cNvGrpSpPr/>
          <p:nvPr/>
        </p:nvGrpSpPr>
        <p:grpSpPr>
          <a:xfrm>
            <a:off x="4124401" y="2660153"/>
            <a:ext cx="4562399" cy="1871775"/>
            <a:chOff x="4191000" y="2357650"/>
            <a:chExt cx="4562399" cy="2495700"/>
          </a:xfrm>
        </p:grpSpPr>
        <p:pic>
          <p:nvPicPr>
            <p:cNvPr id="5" name="Shape 245"/>
            <p:cNvPicPr preferRelativeResize="0"/>
            <p:nvPr/>
          </p:nvPicPr>
          <p:blipFill rotWithShape="1">
            <a:blip r:embed="rId2">
              <a:alphaModFix/>
            </a:blip>
            <a:srcRect/>
            <a:stretch/>
          </p:blipFill>
          <p:spPr>
            <a:xfrm>
              <a:off x="4191000" y="2357650"/>
              <a:ext cx="4562399" cy="2495700"/>
            </a:xfrm>
            <a:prstGeom prst="rect">
              <a:avLst/>
            </a:prstGeom>
            <a:noFill/>
            <a:ln>
              <a:noFill/>
            </a:ln>
          </p:spPr>
        </p:pic>
        <p:sp>
          <p:nvSpPr>
            <p:cNvPr id="6" name="Shape 246"/>
            <p:cNvSpPr txBox="1"/>
            <p:nvPr/>
          </p:nvSpPr>
          <p:spPr>
            <a:xfrm>
              <a:off x="5105400" y="3508628"/>
              <a:ext cx="11208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a:solidFill>
                    <a:schemeClr val="dk1"/>
                  </a:solidFill>
                  <a:latin typeface="Calibri"/>
                  <a:ea typeface="Calibri"/>
                  <a:cs typeface="Calibri"/>
                  <a:sym typeface="Calibri"/>
                </a:rPr>
                <a:t>Pass Band</a:t>
              </a:r>
            </a:p>
          </p:txBody>
        </p:sp>
        <p:sp>
          <p:nvSpPr>
            <p:cNvPr id="7" name="Shape 247"/>
            <p:cNvSpPr txBox="1"/>
            <p:nvPr/>
          </p:nvSpPr>
          <p:spPr>
            <a:xfrm>
              <a:off x="8059078" y="2730740"/>
              <a:ext cx="6639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a:solidFill>
                    <a:schemeClr val="dk1"/>
                  </a:solidFill>
                  <a:latin typeface="Calibri"/>
                  <a:ea typeface="Calibri"/>
                  <a:cs typeface="Calibri"/>
                  <a:sym typeface="Calibri"/>
                </a:rPr>
                <a:t>Stop</a:t>
              </a:r>
            </a:p>
            <a:p>
              <a:pPr marL="0" marR="0" lvl="0" indent="0" algn="l" rtl="0">
                <a:spcBef>
                  <a:spcPts val="0"/>
                </a:spcBef>
                <a:buSzPct val="25000"/>
                <a:buNone/>
              </a:pPr>
              <a:r>
                <a:rPr lang="en" sz="1800" b="0" i="0" u="none" strike="noStrike" cap="none" baseline="0">
                  <a:solidFill>
                    <a:schemeClr val="dk1"/>
                  </a:solidFill>
                  <a:latin typeface="Calibri"/>
                  <a:ea typeface="Calibri"/>
                  <a:cs typeface="Calibri"/>
                  <a:sym typeface="Calibri"/>
                </a:rPr>
                <a:t>Band</a:t>
              </a:r>
            </a:p>
          </p:txBody>
        </p:sp>
      </p:grpSp>
      <p:sp>
        <p:nvSpPr>
          <p:cNvPr id="9" name="Slide Number Placeholder 8"/>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20</a:t>
            </a:fld>
            <a:endParaRPr lang="en-US" dirty="0"/>
          </a:p>
        </p:txBody>
      </p:sp>
      <p:sp>
        <p:nvSpPr>
          <p:cNvPr id="10" name="TextBox 9"/>
          <p:cNvSpPr txBox="1"/>
          <p:nvPr/>
        </p:nvSpPr>
        <p:spPr>
          <a:xfrm>
            <a:off x="8324429" y="2345054"/>
            <a:ext cx="441146" cy="276999"/>
          </a:xfrm>
          <a:prstGeom prst="rect">
            <a:avLst/>
          </a:prstGeom>
          <a:noFill/>
        </p:spPr>
        <p:txBody>
          <a:bodyPr wrap="none" rtlCol="0">
            <a:spAutoFit/>
          </a:bodyPr>
          <a:lstStyle/>
          <a:p>
            <a:r>
              <a:rPr lang="en-US" sz="1200" dirty="0" smtClean="0"/>
              <a:t>[30]</a:t>
            </a:r>
            <a:endParaRPr lang="en-US" dirty="0"/>
          </a:p>
        </p:txBody>
      </p:sp>
    </p:spTree>
    <p:extLst>
      <p:ext uri="{BB962C8B-B14F-4D97-AF65-F5344CB8AC3E}">
        <p14:creationId xmlns:p14="http://schemas.microsoft.com/office/powerpoint/2010/main" val="10925288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Removal</a:t>
            </a:r>
            <a:endParaRPr lang="en-US" dirty="0"/>
          </a:p>
        </p:txBody>
      </p:sp>
      <p:sp>
        <p:nvSpPr>
          <p:cNvPr id="3" name="Content Placeholder 2"/>
          <p:cNvSpPr>
            <a:spLocks noGrp="1"/>
          </p:cNvSpPr>
          <p:nvPr>
            <p:ph idx="1"/>
          </p:nvPr>
        </p:nvSpPr>
        <p:spPr>
          <a:xfrm>
            <a:off x="457200" y="1752601"/>
            <a:ext cx="4112848" cy="4745735"/>
          </a:xfrm>
        </p:spPr>
        <p:txBody>
          <a:bodyPr>
            <a:normAutofit/>
          </a:bodyPr>
          <a:lstStyle/>
          <a:p>
            <a:r>
              <a:rPr lang="en-US" dirty="0" smtClean="0"/>
              <a:t>Electrical filtering</a:t>
            </a:r>
          </a:p>
          <a:p>
            <a:pPr lvl="1">
              <a:lnSpc>
                <a:spcPct val="150000"/>
              </a:lnSpc>
            </a:pPr>
            <a:r>
              <a:rPr lang="en-US" dirty="0"/>
              <a:t>Butterworth filter</a:t>
            </a:r>
            <a:r>
              <a:rPr lang="en-US" baseline="30000" dirty="0"/>
              <a:t>29.30</a:t>
            </a:r>
            <a:endParaRPr lang="en-US" dirty="0"/>
          </a:p>
          <a:p>
            <a:pPr lvl="1">
              <a:lnSpc>
                <a:spcPct val="150000"/>
              </a:lnSpc>
            </a:pPr>
            <a:r>
              <a:rPr lang="en-US" dirty="0" err="1"/>
              <a:t>Chebyshev</a:t>
            </a:r>
            <a:r>
              <a:rPr lang="en-US" dirty="0"/>
              <a:t> filter</a:t>
            </a:r>
            <a:r>
              <a:rPr lang="en-US" baseline="30000" dirty="0"/>
              <a:t>30</a:t>
            </a:r>
            <a:endParaRPr lang="en-US" dirty="0"/>
          </a:p>
          <a:p>
            <a:pPr lvl="1">
              <a:lnSpc>
                <a:spcPct val="150000"/>
              </a:lnSpc>
            </a:pPr>
            <a:r>
              <a:rPr lang="en-US" dirty="0"/>
              <a:t>Elliptical filter</a:t>
            </a:r>
            <a:r>
              <a:rPr lang="en-US" baseline="30000" dirty="0"/>
              <a:t>30</a:t>
            </a:r>
            <a:endParaRPr lang="en-US" dirty="0"/>
          </a:p>
          <a:p>
            <a:pPr lvl="1">
              <a:lnSpc>
                <a:spcPct val="150000"/>
              </a:lnSpc>
            </a:pPr>
            <a:r>
              <a:rPr lang="en-US" dirty="0"/>
              <a:t>Bessel filter</a:t>
            </a:r>
            <a:r>
              <a:rPr lang="en-US" baseline="30000" dirty="0"/>
              <a:t>30,31</a:t>
            </a:r>
            <a:endParaRPr lang="en-US" dirty="0"/>
          </a:p>
          <a:p>
            <a:pPr lvl="1">
              <a:lnSpc>
                <a:spcPct val="150000"/>
              </a:lnSpc>
            </a:pPr>
            <a:r>
              <a:rPr lang="en-US" dirty="0" smtClean="0"/>
              <a:t>Laguerre filter</a:t>
            </a:r>
            <a:r>
              <a:rPr lang="en-US" baseline="30000" dirty="0" smtClean="0"/>
              <a:t>32,33</a:t>
            </a:r>
            <a:endParaRPr lang="en-US" dirty="0" smtClean="0"/>
          </a:p>
          <a:p>
            <a:pPr lvl="2">
              <a:lnSpc>
                <a:spcPct val="150000"/>
              </a:lnSpc>
            </a:pPr>
            <a:r>
              <a:rPr lang="en-US" dirty="0" smtClean="0"/>
              <a:t>All Pass</a:t>
            </a:r>
          </a:p>
        </p:txBody>
      </p:sp>
      <p:pic>
        <p:nvPicPr>
          <p:cNvPr id="4" name="Shape 262"/>
          <p:cNvPicPr preferRelativeResize="0"/>
          <p:nvPr/>
        </p:nvPicPr>
        <p:blipFill>
          <a:blip r:embed="rId2">
            <a:alphaModFix/>
          </a:blip>
          <a:stretch>
            <a:fillRect/>
          </a:stretch>
        </p:blipFill>
        <p:spPr>
          <a:xfrm>
            <a:off x="4289088" y="1895708"/>
            <a:ext cx="4312616" cy="1861975"/>
          </a:xfrm>
          <a:prstGeom prst="rect">
            <a:avLst/>
          </a:prstGeom>
          <a:noFill/>
          <a:ln>
            <a:noFill/>
          </a:ln>
        </p:spPr>
      </p:pic>
      <p:pic>
        <p:nvPicPr>
          <p:cNvPr id="5" name="Shape 263"/>
          <p:cNvPicPr preferRelativeResize="0"/>
          <p:nvPr/>
        </p:nvPicPr>
        <p:blipFill>
          <a:blip r:embed="rId3">
            <a:alphaModFix/>
          </a:blip>
          <a:stretch>
            <a:fillRect/>
          </a:stretch>
        </p:blipFill>
        <p:spPr>
          <a:xfrm>
            <a:off x="4570048" y="4164252"/>
            <a:ext cx="3675676" cy="2180536"/>
          </a:xfrm>
          <a:prstGeom prst="rect">
            <a:avLst/>
          </a:prstGeom>
          <a:noFill/>
          <a:ln>
            <a:noFill/>
          </a:ln>
        </p:spPr>
      </p:pic>
      <p:sp>
        <p:nvSpPr>
          <p:cNvPr id="7" name="Slide Number Placeholder 6"/>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21</a:t>
            </a:fld>
            <a:endParaRPr lang="en-US" dirty="0"/>
          </a:p>
        </p:txBody>
      </p:sp>
      <p:sp>
        <p:nvSpPr>
          <p:cNvPr id="6" name="TextBox 5"/>
          <p:cNvSpPr txBox="1"/>
          <p:nvPr/>
        </p:nvSpPr>
        <p:spPr>
          <a:xfrm>
            <a:off x="7924800" y="3034146"/>
            <a:ext cx="441146" cy="276999"/>
          </a:xfrm>
          <a:prstGeom prst="rect">
            <a:avLst/>
          </a:prstGeom>
          <a:noFill/>
        </p:spPr>
        <p:txBody>
          <a:bodyPr wrap="none" rtlCol="0">
            <a:spAutoFit/>
          </a:bodyPr>
          <a:lstStyle/>
          <a:p>
            <a:r>
              <a:rPr lang="en-US" sz="1200" dirty="0" smtClean="0"/>
              <a:t>[34]</a:t>
            </a:r>
            <a:endParaRPr lang="en-US" dirty="0"/>
          </a:p>
        </p:txBody>
      </p:sp>
      <p:sp>
        <p:nvSpPr>
          <p:cNvPr id="8" name="TextBox 7"/>
          <p:cNvSpPr txBox="1"/>
          <p:nvPr/>
        </p:nvSpPr>
        <p:spPr>
          <a:xfrm>
            <a:off x="7702028" y="4712420"/>
            <a:ext cx="441146" cy="276999"/>
          </a:xfrm>
          <a:prstGeom prst="rect">
            <a:avLst/>
          </a:prstGeom>
          <a:noFill/>
        </p:spPr>
        <p:txBody>
          <a:bodyPr wrap="none" rtlCol="0">
            <a:spAutoFit/>
          </a:bodyPr>
          <a:lstStyle/>
          <a:p>
            <a:r>
              <a:rPr lang="en-US" sz="1200" dirty="0" smtClean="0"/>
              <a:t>[35]</a:t>
            </a:r>
            <a:endParaRPr lang="en-US" dirty="0"/>
          </a:p>
        </p:txBody>
      </p:sp>
    </p:spTree>
    <p:extLst>
      <p:ext uri="{BB962C8B-B14F-4D97-AF65-F5344CB8AC3E}">
        <p14:creationId xmlns:p14="http://schemas.microsoft.com/office/powerpoint/2010/main" val="19011377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Removal</a:t>
            </a:r>
            <a:endParaRPr lang="en-US" dirty="0"/>
          </a:p>
        </p:txBody>
      </p:sp>
      <p:sp>
        <p:nvSpPr>
          <p:cNvPr id="3" name="Content Placeholder 2"/>
          <p:cNvSpPr>
            <a:spLocks noGrp="1"/>
          </p:cNvSpPr>
          <p:nvPr>
            <p:ph idx="1"/>
          </p:nvPr>
        </p:nvSpPr>
        <p:spPr>
          <a:xfrm>
            <a:off x="457200" y="1752600"/>
            <a:ext cx="4112848" cy="4526280"/>
          </a:xfrm>
        </p:spPr>
        <p:txBody>
          <a:bodyPr>
            <a:normAutofit/>
          </a:bodyPr>
          <a:lstStyle/>
          <a:p>
            <a:r>
              <a:rPr lang="en-US" dirty="0" smtClean="0"/>
              <a:t>Electrical filtering</a:t>
            </a:r>
          </a:p>
          <a:p>
            <a:pPr lvl="1">
              <a:lnSpc>
                <a:spcPct val="150000"/>
              </a:lnSpc>
            </a:pPr>
            <a:r>
              <a:rPr lang="en-US" dirty="0"/>
              <a:t>Butterworth filter</a:t>
            </a:r>
            <a:r>
              <a:rPr lang="en-US" baseline="30000" dirty="0"/>
              <a:t>29.30</a:t>
            </a:r>
            <a:endParaRPr lang="en-US" dirty="0"/>
          </a:p>
          <a:p>
            <a:pPr lvl="1">
              <a:lnSpc>
                <a:spcPct val="150000"/>
              </a:lnSpc>
            </a:pPr>
            <a:r>
              <a:rPr lang="en-US" dirty="0" err="1"/>
              <a:t>Chebyshev</a:t>
            </a:r>
            <a:r>
              <a:rPr lang="en-US" dirty="0"/>
              <a:t> filter</a:t>
            </a:r>
            <a:r>
              <a:rPr lang="en-US" baseline="30000" dirty="0"/>
              <a:t>30</a:t>
            </a:r>
            <a:endParaRPr lang="en-US" dirty="0"/>
          </a:p>
          <a:p>
            <a:pPr lvl="1">
              <a:lnSpc>
                <a:spcPct val="150000"/>
              </a:lnSpc>
            </a:pPr>
            <a:r>
              <a:rPr lang="en-US" dirty="0"/>
              <a:t>Elliptical filter</a:t>
            </a:r>
            <a:r>
              <a:rPr lang="en-US" baseline="30000" dirty="0"/>
              <a:t>30</a:t>
            </a:r>
            <a:endParaRPr lang="en-US" dirty="0"/>
          </a:p>
          <a:p>
            <a:pPr lvl="1">
              <a:lnSpc>
                <a:spcPct val="150000"/>
              </a:lnSpc>
            </a:pPr>
            <a:r>
              <a:rPr lang="en-US" dirty="0"/>
              <a:t>Bessel filter</a:t>
            </a:r>
            <a:r>
              <a:rPr lang="en-US" baseline="30000" dirty="0"/>
              <a:t>30,31</a:t>
            </a:r>
            <a:endParaRPr lang="en-US" dirty="0"/>
          </a:p>
          <a:p>
            <a:pPr lvl="1">
              <a:lnSpc>
                <a:spcPct val="150000"/>
              </a:lnSpc>
            </a:pPr>
            <a:r>
              <a:rPr lang="en-US" dirty="0"/>
              <a:t>Laguerre </a:t>
            </a:r>
            <a:r>
              <a:rPr lang="en-US" dirty="0" smtClean="0"/>
              <a:t>filter</a:t>
            </a:r>
            <a:r>
              <a:rPr lang="en-US" baseline="30000" dirty="0" smtClean="0"/>
              <a:t>32,33</a:t>
            </a:r>
            <a:endParaRPr lang="en-US" dirty="0"/>
          </a:p>
          <a:p>
            <a:pPr lvl="2">
              <a:lnSpc>
                <a:spcPct val="150000"/>
              </a:lnSpc>
            </a:pPr>
            <a:r>
              <a:rPr lang="en-US" dirty="0" smtClean="0"/>
              <a:t>All Pass</a:t>
            </a:r>
          </a:p>
        </p:txBody>
      </p:sp>
      <p:pic>
        <p:nvPicPr>
          <p:cNvPr id="7" name="Shape 279"/>
          <p:cNvPicPr preferRelativeResize="0"/>
          <p:nvPr/>
        </p:nvPicPr>
        <p:blipFill rotWithShape="1">
          <a:blip r:embed="rId2">
            <a:alphaModFix/>
          </a:blip>
          <a:srcRect/>
          <a:stretch/>
        </p:blipFill>
        <p:spPr>
          <a:xfrm>
            <a:off x="3712115" y="4968367"/>
            <a:ext cx="5081972" cy="1004417"/>
          </a:xfrm>
          <a:prstGeom prst="rect">
            <a:avLst/>
          </a:prstGeom>
          <a:noFill/>
          <a:ln>
            <a:noFill/>
          </a:ln>
        </p:spPr>
      </p:pic>
      <p:pic>
        <p:nvPicPr>
          <p:cNvPr id="8" name="Shape 262"/>
          <p:cNvPicPr preferRelativeResize="0"/>
          <p:nvPr/>
        </p:nvPicPr>
        <p:blipFill>
          <a:blip r:embed="rId3">
            <a:alphaModFix/>
          </a:blip>
          <a:stretch>
            <a:fillRect/>
          </a:stretch>
        </p:blipFill>
        <p:spPr>
          <a:xfrm>
            <a:off x="3513252" y="1752600"/>
            <a:ext cx="5173548" cy="2233683"/>
          </a:xfrm>
          <a:prstGeom prst="rect">
            <a:avLst/>
          </a:prstGeom>
          <a:noFill/>
          <a:ln>
            <a:noFill/>
          </a:ln>
        </p:spPr>
      </p:pic>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22</a:t>
            </a:fld>
            <a:endParaRPr lang="en-US" dirty="0"/>
          </a:p>
        </p:txBody>
      </p:sp>
      <p:sp>
        <p:nvSpPr>
          <p:cNvPr id="9" name="TextBox 8"/>
          <p:cNvSpPr txBox="1"/>
          <p:nvPr/>
        </p:nvSpPr>
        <p:spPr>
          <a:xfrm>
            <a:off x="8161427" y="3172645"/>
            <a:ext cx="441146" cy="276999"/>
          </a:xfrm>
          <a:prstGeom prst="rect">
            <a:avLst/>
          </a:prstGeom>
          <a:noFill/>
        </p:spPr>
        <p:txBody>
          <a:bodyPr wrap="none" rtlCol="0">
            <a:spAutoFit/>
          </a:bodyPr>
          <a:lstStyle/>
          <a:p>
            <a:r>
              <a:rPr lang="en-US" sz="1200" dirty="0" smtClean="0"/>
              <a:t>[34]</a:t>
            </a:r>
            <a:endParaRPr lang="en-US" dirty="0"/>
          </a:p>
        </p:txBody>
      </p:sp>
      <p:sp>
        <p:nvSpPr>
          <p:cNvPr id="10" name="TextBox 9"/>
          <p:cNvSpPr txBox="1"/>
          <p:nvPr/>
        </p:nvSpPr>
        <p:spPr>
          <a:xfrm>
            <a:off x="8352941" y="4731189"/>
            <a:ext cx="441146" cy="276999"/>
          </a:xfrm>
          <a:prstGeom prst="rect">
            <a:avLst/>
          </a:prstGeom>
          <a:noFill/>
        </p:spPr>
        <p:txBody>
          <a:bodyPr wrap="none" rtlCol="0">
            <a:spAutoFit/>
          </a:bodyPr>
          <a:lstStyle/>
          <a:p>
            <a:r>
              <a:rPr lang="en-US" sz="1200" dirty="0" smtClean="0"/>
              <a:t>[36]</a:t>
            </a:r>
            <a:endParaRPr lang="en-US" dirty="0"/>
          </a:p>
        </p:txBody>
      </p:sp>
    </p:spTree>
    <p:extLst>
      <p:ext uri="{BB962C8B-B14F-4D97-AF65-F5344CB8AC3E}">
        <p14:creationId xmlns:p14="http://schemas.microsoft.com/office/powerpoint/2010/main" val="13545226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Removal</a:t>
            </a:r>
            <a:endParaRPr lang="en-US" dirty="0"/>
          </a:p>
        </p:txBody>
      </p:sp>
      <p:sp>
        <p:nvSpPr>
          <p:cNvPr id="3" name="Content Placeholder 2"/>
          <p:cNvSpPr>
            <a:spLocks noGrp="1"/>
          </p:cNvSpPr>
          <p:nvPr>
            <p:ph idx="1"/>
          </p:nvPr>
        </p:nvSpPr>
        <p:spPr>
          <a:xfrm>
            <a:off x="457200" y="1752600"/>
            <a:ext cx="4112848" cy="4855464"/>
          </a:xfrm>
        </p:spPr>
        <p:txBody>
          <a:bodyPr>
            <a:normAutofit/>
          </a:bodyPr>
          <a:lstStyle/>
          <a:p>
            <a:r>
              <a:rPr lang="en-US" dirty="0" smtClean="0"/>
              <a:t>Electrical filtering</a:t>
            </a:r>
          </a:p>
          <a:p>
            <a:pPr lvl="1">
              <a:lnSpc>
                <a:spcPct val="150000"/>
              </a:lnSpc>
            </a:pPr>
            <a:r>
              <a:rPr lang="en-US" dirty="0"/>
              <a:t>Butterworth filter</a:t>
            </a:r>
            <a:r>
              <a:rPr lang="en-US" baseline="30000" dirty="0"/>
              <a:t>29.30</a:t>
            </a:r>
            <a:endParaRPr lang="en-US" dirty="0"/>
          </a:p>
          <a:p>
            <a:pPr lvl="1">
              <a:lnSpc>
                <a:spcPct val="150000"/>
              </a:lnSpc>
            </a:pPr>
            <a:r>
              <a:rPr lang="en-US" dirty="0" err="1"/>
              <a:t>Chebyshev</a:t>
            </a:r>
            <a:r>
              <a:rPr lang="en-US" dirty="0"/>
              <a:t> filter</a:t>
            </a:r>
            <a:r>
              <a:rPr lang="en-US" baseline="30000" dirty="0"/>
              <a:t>30</a:t>
            </a:r>
            <a:endParaRPr lang="en-US" dirty="0"/>
          </a:p>
          <a:p>
            <a:pPr lvl="1">
              <a:lnSpc>
                <a:spcPct val="150000"/>
              </a:lnSpc>
            </a:pPr>
            <a:r>
              <a:rPr lang="en-US" dirty="0"/>
              <a:t>Elliptical filter</a:t>
            </a:r>
            <a:r>
              <a:rPr lang="en-US" baseline="30000" dirty="0"/>
              <a:t>30</a:t>
            </a:r>
            <a:endParaRPr lang="en-US" dirty="0"/>
          </a:p>
          <a:p>
            <a:pPr lvl="1">
              <a:lnSpc>
                <a:spcPct val="150000"/>
              </a:lnSpc>
            </a:pPr>
            <a:r>
              <a:rPr lang="en-US" dirty="0"/>
              <a:t>Bessel filter</a:t>
            </a:r>
            <a:r>
              <a:rPr lang="en-US" baseline="30000" dirty="0"/>
              <a:t>30,31</a:t>
            </a:r>
            <a:endParaRPr lang="en-US" dirty="0"/>
          </a:p>
          <a:p>
            <a:pPr lvl="1">
              <a:lnSpc>
                <a:spcPct val="150000"/>
              </a:lnSpc>
            </a:pPr>
            <a:r>
              <a:rPr lang="en-US" dirty="0"/>
              <a:t>Laguerre </a:t>
            </a:r>
            <a:r>
              <a:rPr lang="en-US" dirty="0" smtClean="0"/>
              <a:t>filter</a:t>
            </a:r>
            <a:r>
              <a:rPr lang="en-US" baseline="30000" dirty="0" smtClean="0"/>
              <a:t>32,33</a:t>
            </a:r>
            <a:endParaRPr lang="en-US" dirty="0"/>
          </a:p>
          <a:p>
            <a:pPr lvl="2">
              <a:lnSpc>
                <a:spcPct val="150000"/>
              </a:lnSpc>
            </a:pPr>
            <a:r>
              <a:rPr lang="en-US" dirty="0" smtClean="0"/>
              <a:t>All Pass</a:t>
            </a:r>
          </a:p>
          <a:p>
            <a:pPr lvl="1">
              <a:lnSpc>
                <a:spcPct val="150000"/>
              </a:lnSpc>
            </a:pPr>
            <a:r>
              <a:rPr lang="en-US" dirty="0" smtClean="0"/>
              <a:t>High/low pass</a:t>
            </a:r>
            <a:r>
              <a:rPr lang="en-US" baseline="30000" dirty="0" smtClean="0"/>
              <a:t>34</a:t>
            </a:r>
            <a:endParaRPr lang="en-US" dirty="0" smtClean="0"/>
          </a:p>
          <a:p>
            <a:pPr lvl="1">
              <a:lnSpc>
                <a:spcPct val="150000"/>
              </a:lnSpc>
            </a:pPr>
            <a:r>
              <a:rPr lang="en-US" dirty="0" smtClean="0"/>
              <a:t>Rectifiers</a:t>
            </a:r>
            <a:r>
              <a:rPr lang="en-US" baseline="30000" dirty="0" smtClean="0"/>
              <a:t>34</a:t>
            </a:r>
            <a:endParaRPr lang="en-US" dirty="0" smtClean="0"/>
          </a:p>
        </p:txBody>
      </p:sp>
      <p:pic>
        <p:nvPicPr>
          <p:cNvPr id="6" name="Shape 416"/>
          <p:cNvPicPr preferRelativeResize="0"/>
          <p:nvPr/>
        </p:nvPicPr>
        <p:blipFill rotWithShape="1">
          <a:blip r:embed="rId2">
            <a:alphaModFix/>
          </a:blip>
          <a:srcRect/>
          <a:stretch/>
        </p:blipFill>
        <p:spPr>
          <a:xfrm>
            <a:off x="3700717" y="2111807"/>
            <a:ext cx="2565971" cy="1058113"/>
          </a:xfrm>
          <a:prstGeom prst="rect">
            <a:avLst/>
          </a:prstGeom>
          <a:noFill/>
          <a:ln>
            <a:noFill/>
          </a:ln>
        </p:spPr>
      </p:pic>
      <p:pic>
        <p:nvPicPr>
          <p:cNvPr id="9" name="Shape 417"/>
          <p:cNvPicPr preferRelativeResize="0"/>
          <p:nvPr/>
        </p:nvPicPr>
        <p:blipFill rotWithShape="1">
          <a:blip r:embed="rId3">
            <a:alphaModFix/>
          </a:blip>
          <a:srcRect/>
          <a:stretch/>
        </p:blipFill>
        <p:spPr>
          <a:xfrm>
            <a:off x="6370765" y="2111807"/>
            <a:ext cx="2585273" cy="1036512"/>
          </a:xfrm>
          <a:prstGeom prst="rect">
            <a:avLst/>
          </a:prstGeom>
          <a:noFill/>
          <a:ln>
            <a:noFill/>
          </a:ln>
        </p:spPr>
      </p:pic>
      <p:pic>
        <p:nvPicPr>
          <p:cNvPr id="10" name="Shape 425"/>
          <p:cNvPicPr preferRelativeResize="0"/>
          <p:nvPr/>
        </p:nvPicPr>
        <p:blipFill rotWithShape="1">
          <a:blip r:embed="rId4">
            <a:alphaModFix/>
          </a:blip>
          <a:srcRect/>
          <a:stretch/>
        </p:blipFill>
        <p:spPr>
          <a:xfrm>
            <a:off x="4728866" y="3757727"/>
            <a:ext cx="2815000" cy="2320598"/>
          </a:xfrm>
          <a:prstGeom prst="rect">
            <a:avLst/>
          </a:prstGeom>
          <a:noFill/>
          <a:ln>
            <a:noFill/>
          </a:ln>
        </p:spPr>
      </p:pic>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23</a:t>
            </a:fld>
            <a:endParaRPr lang="en-US" dirty="0"/>
          </a:p>
        </p:txBody>
      </p:sp>
      <p:sp>
        <p:nvSpPr>
          <p:cNvPr id="8" name="TextBox 7"/>
          <p:cNvSpPr txBox="1"/>
          <p:nvPr/>
        </p:nvSpPr>
        <p:spPr>
          <a:xfrm>
            <a:off x="5666771" y="3048324"/>
            <a:ext cx="441146" cy="276999"/>
          </a:xfrm>
          <a:prstGeom prst="rect">
            <a:avLst/>
          </a:prstGeom>
          <a:noFill/>
        </p:spPr>
        <p:txBody>
          <a:bodyPr wrap="none" rtlCol="0">
            <a:spAutoFit/>
          </a:bodyPr>
          <a:lstStyle/>
          <a:p>
            <a:r>
              <a:rPr lang="en-US" sz="1200" dirty="0" smtClean="0"/>
              <a:t>[37]</a:t>
            </a:r>
            <a:endParaRPr lang="en-US" dirty="0"/>
          </a:p>
        </p:txBody>
      </p:sp>
      <p:sp>
        <p:nvSpPr>
          <p:cNvPr id="11" name="TextBox 10"/>
          <p:cNvSpPr txBox="1"/>
          <p:nvPr/>
        </p:nvSpPr>
        <p:spPr>
          <a:xfrm>
            <a:off x="8382000" y="3031420"/>
            <a:ext cx="441146" cy="276999"/>
          </a:xfrm>
          <a:prstGeom prst="rect">
            <a:avLst/>
          </a:prstGeom>
          <a:noFill/>
        </p:spPr>
        <p:txBody>
          <a:bodyPr wrap="none" rtlCol="0">
            <a:spAutoFit/>
          </a:bodyPr>
          <a:lstStyle/>
          <a:p>
            <a:r>
              <a:rPr lang="en-US" sz="1200" dirty="0" smtClean="0"/>
              <a:t>[38]</a:t>
            </a:r>
            <a:endParaRPr lang="en-US" dirty="0"/>
          </a:p>
        </p:txBody>
      </p:sp>
      <p:sp>
        <p:nvSpPr>
          <p:cNvPr id="12" name="TextBox 11"/>
          <p:cNvSpPr txBox="1"/>
          <p:nvPr/>
        </p:nvSpPr>
        <p:spPr>
          <a:xfrm>
            <a:off x="6664298" y="5528288"/>
            <a:ext cx="441146" cy="276999"/>
          </a:xfrm>
          <a:prstGeom prst="rect">
            <a:avLst/>
          </a:prstGeom>
          <a:noFill/>
        </p:spPr>
        <p:txBody>
          <a:bodyPr wrap="none" rtlCol="0">
            <a:spAutoFit/>
          </a:bodyPr>
          <a:lstStyle/>
          <a:p>
            <a:r>
              <a:rPr lang="en-US" sz="1200" dirty="0" smtClean="0"/>
              <a:t>[39]</a:t>
            </a:r>
            <a:endParaRPr lang="en-US" dirty="0"/>
          </a:p>
        </p:txBody>
      </p:sp>
    </p:spTree>
    <p:extLst>
      <p:ext uri="{BB962C8B-B14F-4D97-AF65-F5344CB8AC3E}">
        <p14:creationId xmlns:p14="http://schemas.microsoft.com/office/powerpoint/2010/main" val="40921661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Signal Analysis</a:t>
            </a:r>
            <a:endParaRPr lang="en-US" dirty="0"/>
          </a:p>
        </p:txBody>
      </p:sp>
      <p:sp>
        <p:nvSpPr>
          <p:cNvPr id="5" name="Content Placeholder 4"/>
          <p:cNvSpPr>
            <a:spLocks noGrp="1"/>
          </p:cNvSpPr>
          <p:nvPr>
            <p:ph idx="1"/>
          </p:nvPr>
        </p:nvSpPr>
        <p:spPr>
          <a:xfrm>
            <a:off x="457200" y="1600200"/>
            <a:ext cx="4102438" cy="4876800"/>
          </a:xfrm>
        </p:spPr>
        <p:txBody>
          <a:bodyPr/>
          <a:lstStyle/>
          <a:p>
            <a:r>
              <a:rPr lang="en-US" dirty="0" smtClean="0"/>
              <a:t>Intervals</a:t>
            </a:r>
          </a:p>
          <a:p>
            <a:endParaRPr lang="en-US" dirty="0" smtClean="0"/>
          </a:p>
          <a:p>
            <a:endParaRPr lang="en-US" dirty="0"/>
          </a:p>
          <a:p>
            <a:endParaRPr lang="en-US" dirty="0" smtClean="0"/>
          </a:p>
          <a:p>
            <a:endParaRPr lang="en-US" dirty="0"/>
          </a:p>
          <a:p>
            <a:r>
              <a:rPr lang="en-US" dirty="0" smtClean="0"/>
              <a:t>Amplitude</a:t>
            </a:r>
            <a:endParaRPr lang="en-US" dirty="0"/>
          </a:p>
        </p:txBody>
      </p:sp>
      <p:pic>
        <p:nvPicPr>
          <p:cNvPr id="6" name="Shape 287"/>
          <p:cNvPicPr preferRelativeResize="0"/>
          <p:nvPr/>
        </p:nvPicPr>
        <p:blipFill rotWithShape="1">
          <a:blip r:embed="rId2">
            <a:alphaModFix/>
          </a:blip>
          <a:srcRect/>
          <a:stretch/>
        </p:blipFill>
        <p:spPr>
          <a:xfrm>
            <a:off x="2498432" y="1750383"/>
            <a:ext cx="6468596" cy="4032944"/>
          </a:xfrm>
          <a:prstGeom prst="rect">
            <a:avLst/>
          </a:prstGeom>
          <a:noFill/>
          <a:ln>
            <a:noFill/>
          </a:ln>
        </p:spPr>
      </p:pic>
      <p:sp>
        <p:nvSpPr>
          <p:cNvPr id="7" name="Shape 289"/>
          <p:cNvSpPr/>
          <p:nvPr/>
        </p:nvSpPr>
        <p:spPr>
          <a:xfrm rot="16200000">
            <a:off x="4265963" y="1912571"/>
            <a:ext cx="612073" cy="287695"/>
          </a:xfrm>
          <a:prstGeom prst="rightBracket">
            <a:avLst>
              <a:gd name="adj" fmla="val 0"/>
            </a:avLst>
          </a:prstGeom>
          <a:noFill/>
          <a:ln w="19050" cap="flat" cmpd="sng">
            <a:solidFill>
              <a:srgbClr val="76923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Calibri"/>
              <a:ea typeface="Calibri"/>
              <a:cs typeface="Calibri"/>
              <a:sym typeface="Calibri"/>
            </a:endParaRPr>
          </a:p>
        </p:txBody>
      </p:sp>
      <p:sp>
        <p:nvSpPr>
          <p:cNvPr id="12" name="Shape 288"/>
          <p:cNvSpPr/>
          <p:nvPr/>
        </p:nvSpPr>
        <p:spPr>
          <a:xfrm rot="10800000">
            <a:off x="3285914" y="3507484"/>
            <a:ext cx="990599" cy="171599"/>
          </a:xfrm>
          <a:prstGeom prst="rightBracket">
            <a:avLst>
              <a:gd name="adj" fmla="val 0"/>
            </a:avLst>
          </a:prstGeom>
          <a:noFill/>
          <a:ln w="19050" cap="flat" cmpd="sng">
            <a:solidFill>
              <a:srgbClr val="76923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Calibri"/>
              <a:ea typeface="Calibri"/>
              <a:cs typeface="Calibri"/>
              <a:sym typeface="Calibri"/>
            </a:endParaRPr>
          </a:p>
        </p:txBody>
      </p:sp>
      <p:cxnSp>
        <p:nvCxnSpPr>
          <p:cNvPr id="13" name="Shape 290"/>
          <p:cNvCxnSpPr/>
          <p:nvPr/>
        </p:nvCxnSpPr>
        <p:spPr>
          <a:xfrm flipV="1">
            <a:off x="2196538" y="3593284"/>
            <a:ext cx="1089376" cy="466860"/>
          </a:xfrm>
          <a:prstGeom prst="bentConnector3">
            <a:avLst>
              <a:gd name="adj1" fmla="val 15026"/>
            </a:avLst>
          </a:prstGeom>
          <a:noFill/>
          <a:ln w="19050" cap="flat" cmpd="sng">
            <a:solidFill>
              <a:srgbClr val="76923C"/>
            </a:solidFill>
            <a:prstDash val="solid"/>
            <a:round/>
            <a:headEnd type="none" w="med" len="med"/>
            <a:tailEnd type="stealth" w="lg" len="lg"/>
          </a:ln>
        </p:spPr>
      </p:cxnSp>
      <p:sp>
        <p:nvSpPr>
          <p:cNvPr id="3" name="Slide Number Placeholder 2"/>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24</a:t>
            </a:fld>
            <a:endParaRPr lang="en-US" dirty="0"/>
          </a:p>
        </p:txBody>
      </p:sp>
      <p:cxnSp>
        <p:nvCxnSpPr>
          <p:cNvPr id="14" name="Straight Arrow Connector 13"/>
          <p:cNvCxnSpPr/>
          <p:nvPr/>
        </p:nvCxnSpPr>
        <p:spPr>
          <a:xfrm flipV="1">
            <a:off x="1911350" y="1860550"/>
            <a:ext cx="2469938" cy="6350"/>
          </a:xfrm>
          <a:prstGeom prst="straightConnector1">
            <a:avLst/>
          </a:prstGeom>
          <a:ln w="19050">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56271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review</a:t>
            </a:r>
            <a:endParaRPr lang="en-US" dirty="0"/>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25</a:t>
            </a:fld>
            <a:endParaRPr lang="en-US" dirty="0"/>
          </a:p>
        </p:txBody>
      </p:sp>
    </p:spTree>
    <p:extLst>
      <p:ext uri="{BB962C8B-B14F-4D97-AF65-F5344CB8AC3E}">
        <p14:creationId xmlns:p14="http://schemas.microsoft.com/office/powerpoint/2010/main" val="28909139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Bladder Actuation Design</a:t>
            </a:r>
            <a:endParaRPr lang="en-US" dirty="0"/>
          </a:p>
        </p:txBody>
      </p:sp>
      <p:sp>
        <p:nvSpPr>
          <p:cNvPr id="3" name="Content Placeholder 2"/>
          <p:cNvSpPr>
            <a:spLocks noGrp="1"/>
          </p:cNvSpPr>
          <p:nvPr>
            <p:ph idx="1"/>
          </p:nvPr>
        </p:nvSpPr>
        <p:spPr/>
        <p:txBody>
          <a:bodyPr>
            <a:normAutofit/>
          </a:bodyPr>
          <a:lstStyle/>
          <a:p>
            <a:r>
              <a:rPr lang="en-US" dirty="0" smtClean="0"/>
              <a:t>Why hydraulics?</a:t>
            </a:r>
            <a:r>
              <a:rPr lang="en-US" baseline="30000" dirty="0" smtClean="0"/>
              <a:t>42</a:t>
            </a:r>
            <a:endParaRPr lang="en-US" dirty="0" smtClean="0"/>
          </a:p>
          <a:p>
            <a:pPr lvl="1"/>
            <a:r>
              <a:rPr lang="en-US" dirty="0" smtClean="0"/>
              <a:t>Wider volume range than air</a:t>
            </a:r>
          </a:p>
          <a:p>
            <a:pPr marL="274320" lvl="1" indent="0">
              <a:buNone/>
            </a:pPr>
            <a:endParaRPr lang="en-US" dirty="0" smtClean="0"/>
          </a:p>
          <a:p>
            <a:pPr lvl="1"/>
            <a:r>
              <a:rPr lang="en-US" dirty="0" smtClean="0"/>
              <a:t>More precise fluid control</a:t>
            </a:r>
          </a:p>
          <a:p>
            <a:pPr marL="274320" lvl="1" indent="0">
              <a:buNone/>
            </a:pPr>
            <a:endParaRPr lang="en-US" dirty="0" smtClean="0"/>
          </a:p>
          <a:p>
            <a:pPr lvl="1"/>
            <a:r>
              <a:rPr lang="en-US" dirty="0" smtClean="0"/>
              <a:t>More independent control of bladder</a:t>
            </a:r>
          </a:p>
          <a:p>
            <a:pPr lvl="1"/>
            <a:endParaRPr lang="en-US" dirty="0" smtClean="0"/>
          </a:p>
          <a:p>
            <a:pPr lvl="1"/>
            <a:r>
              <a:rPr lang="en-US" dirty="0" smtClean="0"/>
              <a:t>Easier to implement than pump-reservoir system</a:t>
            </a:r>
          </a:p>
          <a:p>
            <a:pPr marL="274320" lvl="1" indent="0">
              <a:buNone/>
            </a:pPr>
            <a:endParaRPr lang="en-US" dirty="0" smtClean="0"/>
          </a:p>
          <a:p>
            <a:pPr lvl="1"/>
            <a:r>
              <a:rPr lang="en-US" dirty="0" smtClean="0"/>
              <a:t>Can create a “dynamic” CRS control</a:t>
            </a:r>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26</a:t>
            </a:fld>
            <a:endParaRPr lang="en-US" dirty="0"/>
          </a:p>
        </p:txBody>
      </p:sp>
    </p:spTree>
    <p:extLst>
      <p:ext uri="{BB962C8B-B14F-4D97-AF65-F5344CB8AC3E}">
        <p14:creationId xmlns:p14="http://schemas.microsoft.com/office/powerpoint/2010/main" val="10477018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Bladder Actuation Design</a:t>
            </a:r>
            <a:endParaRPr lang="en-US" dirty="0"/>
          </a:p>
        </p:txBody>
      </p:sp>
      <p:sp>
        <p:nvSpPr>
          <p:cNvPr id="3" name="Content Placeholder 2"/>
          <p:cNvSpPr>
            <a:spLocks noGrp="1"/>
          </p:cNvSpPr>
          <p:nvPr>
            <p:ph idx="1"/>
          </p:nvPr>
        </p:nvSpPr>
        <p:spPr/>
        <p:txBody>
          <a:bodyPr>
            <a:normAutofit/>
          </a:bodyPr>
          <a:lstStyle/>
          <a:p>
            <a:r>
              <a:rPr lang="en-US" dirty="0" smtClean="0"/>
              <a:t>Considerations</a:t>
            </a:r>
            <a:r>
              <a:rPr lang="en-US" baseline="30000" dirty="0" smtClean="0"/>
              <a:t>43</a:t>
            </a:r>
            <a:endParaRPr lang="en-US" dirty="0"/>
          </a:p>
          <a:p>
            <a:pPr lvl="1"/>
            <a:r>
              <a:rPr lang="en-US" dirty="0"/>
              <a:t>Actuation of </a:t>
            </a:r>
            <a:r>
              <a:rPr lang="en-US" dirty="0" smtClean="0"/>
              <a:t>syringes</a:t>
            </a:r>
          </a:p>
          <a:p>
            <a:pPr marL="274320" lvl="1" indent="0">
              <a:buNone/>
            </a:pPr>
            <a:endParaRPr lang="en-US" dirty="0"/>
          </a:p>
          <a:p>
            <a:pPr lvl="1"/>
            <a:r>
              <a:rPr lang="en-US" dirty="0"/>
              <a:t>Type of </a:t>
            </a:r>
            <a:r>
              <a:rPr lang="en-US" dirty="0" smtClean="0"/>
              <a:t>fluid</a:t>
            </a:r>
          </a:p>
          <a:p>
            <a:pPr lvl="1"/>
            <a:endParaRPr lang="en-US" dirty="0"/>
          </a:p>
          <a:p>
            <a:pPr lvl="1"/>
            <a:r>
              <a:rPr lang="en-US" dirty="0"/>
              <a:t>Waterproofing electronics/leak </a:t>
            </a:r>
            <a:r>
              <a:rPr lang="en-US" dirty="0" smtClean="0"/>
              <a:t>prevention</a:t>
            </a:r>
          </a:p>
          <a:p>
            <a:pPr marL="274320" lvl="1" indent="0">
              <a:buNone/>
            </a:pPr>
            <a:endParaRPr lang="en-US" dirty="0"/>
          </a:p>
          <a:p>
            <a:pPr lvl="1"/>
            <a:r>
              <a:rPr lang="en-US" dirty="0"/>
              <a:t>Syringe/bladder </a:t>
            </a:r>
            <a:r>
              <a:rPr lang="en-US" dirty="0" smtClean="0"/>
              <a:t>volumes</a:t>
            </a:r>
          </a:p>
          <a:p>
            <a:pPr marL="274320" lvl="1" indent="0">
              <a:buNone/>
            </a:pPr>
            <a:endParaRPr lang="en-US" dirty="0"/>
          </a:p>
          <a:p>
            <a:pPr lvl="1"/>
            <a:r>
              <a:rPr lang="en-US" dirty="0" smtClean="0"/>
              <a:t>Sensors</a:t>
            </a:r>
          </a:p>
          <a:p>
            <a:pPr marL="274320" lvl="1" indent="0">
              <a:buNone/>
            </a:pPr>
            <a:endParaRPr lang="en-US" dirty="0"/>
          </a:p>
          <a:p>
            <a:pPr lvl="1"/>
            <a:r>
              <a:rPr lang="en-US" dirty="0"/>
              <a:t>System </a:t>
            </a:r>
            <a:r>
              <a:rPr lang="en-US" dirty="0" smtClean="0"/>
              <a:t>weight</a:t>
            </a:r>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27</a:t>
            </a:fld>
            <a:endParaRPr lang="en-US" dirty="0"/>
          </a:p>
        </p:txBody>
      </p:sp>
    </p:spTree>
    <p:extLst>
      <p:ext uri="{BB962C8B-B14F-4D97-AF65-F5344CB8AC3E}">
        <p14:creationId xmlns:p14="http://schemas.microsoft.com/office/powerpoint/2010/main" val="11156842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Hydraulics Diagram</a:t>
            </a:r>
            <a:endParaRPr lang="en-US" dirty="0"/>
          </a:p>
        </p:txBody>
      </p:sp>
      <p:grpSp>
        <p:nvGrpSpPr>
          <p:cNvPr id="4" name="Shape 308"/>
          <p:cNvGrpSpPr/>
          <p:nvPr/>
        </p:nvGrpSpPr>
        <p:grpSpPr>
          <a:xfrm>
            <a:off x="457200" y="2360915"/>
            <a:ext cx="8582225" cy="2592465"/>
            <a:chOff x="30450" y="1286802"/>
            <a:chExt cx="8118258" cy="2399207"/>
          </a:xfrm>
        </p:grpSpPr>
        <p:sp>
          <p:nvSpPr>
            <p:cNvPr id="5" name="Shape 309"/>
            <p:cNvSpPr/>
            <p:nvPr/>
          </p:nvSpPr>
          <p:spPr>
            <a:xfrm>
              <a:off x="1752597" y="2336876"/>
              <a:ext cx="1600199" cy="34200"/>
            </a:xfrm>
            <a:prstGeom prst="rect">
              <a:avLst/>
            </a:prstGeom>
            <a:solidFill>
              <a:srgbClr val="A5A5A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6" name="Shape 310"/>
            <p:cNvSpPr/>
            <p:nvPr/>
          </p:nvSpPr>
          <p:spPr>
            <a:xfrm>
              <a:off x="3307078" y="2336876"/>
              <a:ext cx="45600" cy="262800"/>
            </a:xfrm>
            <a:prstGeom prst="rect">
              <a:avLst/>
            </a:prstGeom>
            <a:solidFill>
              <a:srgbClr val="A5A5A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7" name="Shape 311"/>
            <p:cNvSpPr/>
            <p:nvPr/>
          </p:nvSpPr>
          <p:spPr>
            <a:xfrm>
              <a:off x="1752597" y="2565476"/>
              <a:ext cx="1600199" cy="34200"/>
            </a:xfrm>
            <a:prstGeom prst="rect">
              <a:avLst/>
            </a:prstGeom>
            <a:solidFill>
              <a:srgbClr val="A5A5A5"/>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8" name="Shape 312"/>
            <p:cNvSpPr/>
            <p:nvPr/>
          </p:nvSpPr>
          <p:spPr>
            <a:xfrm rot="5400000">
              <a:off x="3459478" y="2332947"/>
              <a:ext cx="45600" cy="259200"/>
            </a:xfrm>
            <a:prstGeom prst="triangle">
              <a:avLst>
                <a:gd name="adj" fmla="val 50000"/>
              </a:avLst>
            </a:prstGeom>
            <a:solidFill>
              <a:srgbClr val="A5A5A5"/>
            </a:solidFill>
            <a:ln w="254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cxnSp>
          <p:nvCxnSpPr>
            <p:cNvPr id="9" name="Shape 313"/>
            <p:cNvCxnSpPr/>
            <p:nvPr/>
          </p:nvCxnSpPr>
          <p:spPr>
            <a:xfrm>
              <a:off x="3352796" y="2428317"/>
              <a:ext cx="685799" cy="0"/>
            </a:xfrm>
            <a:prstGeom prst="straightConnector1">
              <a:avLst/>
            </a:prstGeom>
            <a:noFill/>
            <a:ln w="9525" cap="flat" cmpd="sng">
              <a:solidFill>
                <a:srgbClr val="4A7DBA"/>
              </a:solidFill>
              <a:prstDash val="solid"/>
              <a:round/>
              <a:headEnd type="none" w="med" len="med"/>
              <a:tailEnd type="none" w="med" len="med"/>
            </a:ln>
          </p:spPr>
        </p:cxnSp>
        <p:cxnSp>
          <p:nvCxnSpPr>
            <p:cNvPr id="10" name="Shape 314"/>
            <p:cNvCxnSpPr/>
            <p:nvPr/>
          </p:nvCxnSpPr>
          <p:spPr>
            <a:xfrm>
              <a:off x="3352796" y="2496898"/>
              <a:ext cx="2205900" cy="0"/>
            </a:xfrm>
            <a:prstGeom prst="straightConnector1">
              <a:avLst/>
            </a:prstGeom>
            <a:noFill/>
            <a:ln w="9525" cap="flat" cmpd="sng">
              <a:solidFill>
                <a:srgbClr val="4A7DBA"/>
              </a:solidFill>
              <a:prstDash val="solid"/>
              <a:round/>
              <a:headEnd type="none" w="med" len="med"/>
              <a:tailEnd type="none" w="med" len="med"/>
            </a:ln>
          </p:spPr>
        </p:cxnSp>
        <p:sp>
          <p:nvSpPr>
            <p:cNvPr id="11" name="Shape 315"/>
            <p:cNvSpPr/>
            <p:nvPr/>
          </p:nvSpPr>
          <p:spPr>
            <a:xfrm>
              <a:off x="2552697" y="2371166"/>
              <a:ext cx="45600" cy="1944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12" name="Shape 316"/>
            <p:cNvSpPr/>
            <p:nvPr/>
          </p:nvSpPr>
          <p:spPr>
            <a:xfrm>
              <a:off x="1371596" y="2451176"/>
              <a:ext cx="1181100" cy="342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13" name="Shape 317"/>
            <p:cNvSpPr/>
            <p:nvPr/>
          </p:nvSpPr>
          <p:spPr>
            <a:xfrm rot="5400000">
              <a:off x="1251564" y="2445595"/>
              <a:ext cx="285899" cy="456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14" name="Shape 318"/>
            <p:cNvSpPr/>
            <p:nvPr/>
          </p:nvSpPr>
          <p:spPr>
            <a:xfrm>
              <a:off x="2598416" y="2371166"/>
              <a:ext cx="45600" cy="1944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cxnSp>
          <p:nvCxnSpPr>
            <p:cNvPr id="15" name="Shape 319"/>
            <p:cNvCxnSpPr/>
            <p:nvPr/>
          </p:nvCxnSpPr>
          <p:spPr>
            <a:xfrm rot="10800000">
              <a:off x="4876796" y="2354074"/>
              <a:ext cx="0" cy="77099"/>
            </a:xfrm>
            <a:prstGeom prst="straightConnector1">
              <a:avLst/>
            </a:prstGeom>
            <a:noFill/>
            <a:ln w="9525" cap="flat" cmpd="sng">
              <a:solidFill>
                <a:srgbClr val="4A7DBA"/>
              </a:solidFill>
              <a:prstDash val="solid"/>
              <a:round/>
              <a:headEnd type="none" w="med" len="med"/>
              <a:tailEnd type="none" w="med" len="med"/>
            </a:ln>
          </p:spPr>
        </p:cxnSp>
        <p:cxnSp>
          <p:nvCxnSpPr>
            <p:cNvPr id="16" name="Shape 320"/>
            <p:cNvCxnSpPr/>
            <p:nvPr/>
          </p:nvCxnSpPr>
          <p:spPr>
            <a:xfrm rot="10800000">
              <a:off x="4949187" y="2354270"/>
              <a:ext cx="0" cy="75000"/>
            </a:xfrm>
            <a:prstGeom prst="straightConnector1">
              <a:avLst/>
            </a:prstGeom>
            <a:noFill/>
            <a:ln w="9525" cap="flat" cmpd="sng">
              <a:solidFill>
                <a:srgbClr val="4A7DBA"/>
              </a:solidFill>
              <a:prstDash val="solid"/>
              <a:round/>
              <a:headEnd type="none" w="med" len="med"/>
              <a:tailEnd type="none" w="med" len="med"/>
            </a:ln>
          </p:spPr>
        </p:cxnSp>
        <p:sp>
          <p:nvSpPr>
            <p:cNvPr id="17" name="Shape 321"/>
            <p:cNvSpPr/>
            <p:nvPr/>
          </p:nvSpPr>
          <p:spPr>
            <a:xfrm>
              <a:off x="3505196" y="2439747"/>
              <a:ext cx="152399" cy="516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cxnSp>
          <p:nvCxnSpPr>
            <p:cNvPr id="18" name="Shape 322"/>
            <p:cNvCxnSpPr/>
            <p:nvPr/>
          </p:nvCxnSpPr>
          <p:spPr>
            <a:xfrm>
              <a:off x="4949187" y="2428317"/>
              <a:ext cx="613500" cy="0"/>
            </a:xfrm>
            <a:prstGeom prst="straightConnector1">
              <a:avLst/>
            </a:prstGeom>
            <a:noFill/>
            <a:ln w="9525" cap="flat" cmpd="sng">
              <a:solidFill>
                <a:srgbClr val="4A7DBA"/>
              </a:solidFill>
              <a:prstDash val="solid"/>
              <a:round/>
              <a:headEnd type="none" w="med" len="med"/>
              <a:tailEnd type="none" w="med" len="med"/>
            </a:ln>
          </p:spPr>
        </p:cxnSp>
        <p:sp>
          <p:nvSpPr>
            <p:cNvPr id="19" name="Shape 323"/>
            <p:cNvSpPr/>
            <p:nvPr/>
          </p:nvSpPr>
          <p:spPr>
            <a:xfrm>
              <a:off x="3962396" y="2074941"/>
              <a:ext cx="228600" cy="174300"/>
            </a:xfrm>
            <a:prstGeom prst="rect">
              <a:avLst/>
            </a:prstGeom>
            <a:solidFill>
              <a:schemeClr val="accent5"/>
            </a:solidFill>
            <a:ln w="25400" cap="flat" cmpd="sng">
              <a:solidFill>
                <a:srgbClr val="367D9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00" b="0" i="0" u="none" strike="noStrike" cap="none" baseline="0" dirty="0">
                <a:solidFill>
                  <a:schemeClr val="lt1"/>
                </a:solidFill>
                <a:latin typeface="Calibri"/>
                <a:ea typeface="Calibri"/>
                <a:cs typeface="Calibri"/>
                <a:sym typeface="Calibri"/>
              </a:endParaRPr>
            </a:p>
          </p:txBody>
        </p:sp>
        <p:sp>
          <p:nvSpPr>
            <p:cNvPr id="20" name="Shape 324"/>
            <p:cNvSpPr/>
            <p:nvPr/>
          </p:nvSpPr>
          <p:spPr>
            <a:xfrm>
              <a:off x="5562596" y="2062556"/>
              <a:ext cx="914400" cy="800099"/>
            </a:xfrm>
            <a:prstGeom prst="roundRect">
              <a:avLst>
                <a:gd name="adj" fmla="val 16667"/>
              </a:avLst>
            </a:prstGeom>
            <a:noFill/>
            <a:ln w="25400" cap="flat" cmpd="sng">
              <a:solidFill>
                <a:srgbClr val="17365D"/>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21" name="Shape 325"/>
            <p:cNvSpPr/>
            <p:nvPr/>
          </p:nvSpPr>
          <p:spPr>
            <a:xfrm>
              <a:off x="5371692" y="2019845"/>
              <a:ext cx="61248" cy="974255"/>
            </a:xfrm>
            <a:custGeom>
              <a:avLst/>
              <a:gdLst/>
              <a:ahLst/>
              <a:cxnLst/>
              <a:rect l="0" t="0" r="0" b="0"/>
              <a:pathLst>
                <a:path w="61249" h="1299007" extrusionOk="0">
                  <a:moveTo>
                    <a:pt x="42946" y="0"/>
                  </a:moveTo>
                  <a:cubicBezTo>
                    <a:pt x="20086" y="66548"/>
                    <a:pt x="-2774" y="133096"/>
                    <a:pt x="274" y="195072"/>
                  </a:cubicBezTo>
                  <a:cubicBezTo>
                    <a:pt x="3322" y="257048"/>
                    <a:pt x="61234" y="312928"/>
                    <a:pt x="61234" y="371856"/>
                  </a:cubicBezTo>
                  <a:cubicBezTo>
                    <a:pt x="61234" y="430784"/>
                    <a:pt x="274" y="487680"/>
                    <a:pt x="274" y="548640"/>
                  </a:cubicBezTo>
                  <a:cubicBezTo>
                    <a:pt x="274" y="609600"/>
                    <a:pt x="60218" y="678688"/>
                    <a:pt x="61234" y="737616"/>
                  </a:cubicBezTo>
                  <a:cubicBezTo>
                    <a:pt x="62250" y="796544"/>
                    <a:pt x="6370" y="857504"/>
                    <a:pt x="6370" y="902208"/>
                  </a:cubicBezTo>
                  <a:cubicBezTo>
                    <a:pt x="6370" y="946912"/>
                    <a:pt x="60218" y="950976"/>
                    <a:pt x="61234" y="1005840"/>
                  </a:cubicBezTo>
                  <a:cubicBezTo>
                    <a:pt x="62250" y="1060704"/>
                    <a:pt x="14498" y="1185672"/>
                    <a:pt x="12466" y="1231392"/>
                  </a:cubicBezTo>
                  <a:cubicBezTo>
                    <a:pt x="10434" y="1277112"/>
                    <a:pt x="45994" y="1272032"/>
                    <a:pt x="49042" y="1280160"/>
                  </a:cubicBezTo>
                  <a:cubicBezTo>
                    <a:pt x="52090" y="1288288"/>
                    <a:pt x="31770" y="1277112"/>
                    <a:pt x="30754" y="1280160"/>
                  </a:cubicBezTo>
                  <a:cubicBezTo>
                    <a:pt x="29738" y="1283208"/>
                    <a:pt x="48026" y="1302512"/>
                    <a:pt x="42946" y="1298448"/>
                  </a:cubicBezTo>
                  <a:cubicBezTo>
                    <a:pt x="37866" y="1294384"/>
                    <a:pt x="19070" y="1275080"/>
                    <a:pt x="274" y="1255776"/>
                  </a:cubicBezTo>
                </a:path>
              </a:pathLst>
            </a:custGeom>
            <a:noFill/>
            <a:ln w="25400" cap="flat" cmpd="sng">
              <a:solidFill>
                <a:srgbClr val="7030A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22" name="Shape 326"/>
            <p:cNvSpPr/>
            <p:nvPr/>
          </p:nvSpPr>
          <p:spPr>
            <a:xfrm>
              <a:off x="5471042" y="1889753"/>
              <a:ext cx="45719" cy="1143000"/>
            </a:xfrm>
            <a:prstGeom prst="flowChartDecision">
              <a:avLst/>
            </a:prstGeom>
            <a:solidFill>
              <a:schemeClr val="accent6"/>
            </a:solidFill>
            <a:ln w="25400" cap="flat" cmpd="sng">
              <a:solidFill>
                <a:srgbClr val="E36C0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cxnSp>
          <p:nvCxnSpPr>
            <p:cNvPr id="23" name="Shape 327"/>
            <p:cNvCxnSpPr>
              <a:endCxn id="5" idx="0"/>
            </p:cNvCxnSpPr>
            <p:nvPr/>
          </p:nvCxnSpPr>
          <p:spPr>
            <a:xfrm>
              <a:off x="2285997" y="2019776"/>
              <a:ext cx="266700" cy="317100"/>
            </a:xfrm>
            <a:prstGeom prst="straightConnector1">
              <a:avLst/>
            </a:prstGeom>
            <a:noFill/>
            <a:ln w="9525" cap="flat" cmpd="sng">
              <a:solidFill>
                <a:srgbClr val="4A7DBA"/>
              </a:solidFill>
              <a:prstDash val="solid"/>
              <a:round/>
              <a:headEnd type="none" w="med" len="med"/>
              <a:tailEnd type="stealth" w="lg" len="lg"/>
            </a:ln>
          </p:spPr>
        </p:cxnSp>
        <p:sp>
          <p:nvSpPr>
            <p:cNvPr id="24" name="Shape 328"/>
            <p:cNvSpPr txBox="1"/>
            <p:nvPr/>
          </p:nvSpPr>
          <p:spPr>
            <a:xfrm>
              <a:off x="1752597" y="1684706"/>
              <a:ext cx="891599" cy="277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dirty="0">
                  <a:solidFill>
                    <a:schemeClr val="dk1"/>
                  </a:solidFill>
                  <a:latin typeface="Calibri"/>
                  <a:ea typeface="Calibri"/>
                  <a:cs typeface="Calibri"/>
                  <a:sym typeface="Calibri"/>
                </a:rPr>
                <a:t>Syringe</a:t>
              </a:r>
            </a:p>
          </p:txBody>
        </p:sp>
        <p:cxnSp>
          <p:nvCxnSpPr>
            <p:cNvPr id="25" name="Shape 329"/>
            <p:cNvCxnSpPr/>
            <p:nvPr/>
          </p:nvCxnSpPr>
          <p:spPr>
            <a:xfrm>
              <a:off x="3829046" y="1731237"/>
              <a:ext cx="266699" cy="317100"/>
            </a:xfrm>
            <a:prstGeom prst="straightConnector1">
              <a:avLst/>
            </a:prstGeom>
            <a:noFill/>
            <a:ln w="9525" cap="flat" cmpd="sng">
              <a:solidFill>
                <a:srgbClr val="4A7DBA"/>
              </a:solidFill>
              <a:prstDash val="solid"/>
              <a:round/>
              <a:headEnd type="none" w="med" len="med"/>
              <a:tailEnd type="stealth" w="lg" len="lg"/>
            </a:ln>
          </p:spPr>
        </p:cxnSp>
        <p:sp>
          <p:nvSpPr>
            <p:cNvPr id="26" name="Shape 330"/>
            <p:cNvSpPr txBox="1"/>
            <p:nvPr/>
          </p:nvSpPr>
          <p:spPr>
            <a:xfrm>
              <a:off x="3051925" y="1395554"/>
              <a:ext cx="1524000" cy="484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a:solidFill>
                    <a:schemeClr val="dk1"/>
                  </a:solidFill>
                  <a:latin typeface="Calibri"/>
                  <a:ea typeface="Calibri"/>
                  <a:cs typeface="Calibri"/>
                  <a:sym typeface="Calibri"/>
                </a:rPr>
                <a:t>Pressure Sensor</a:t>
              </a:r>
            </a:p>
          </p:txBody>
        </p:sp>
        <p:cxnSp>
          <p:nvCxnSpPr>
            <p:cNvPr id="27" name="Shape 331"/>
            <p:cNvCxnSpPr/>
            <p:nvPr/>
          </p:nvCxnSpPr>
          <p:spPr>
            <a:xfrm rot="10800000" flipH="1">
              <a:off x="4017642" y="2546892"/>
              <a:ext cx="445799" cy="368400"/>
            </a:xfrm>
            <a:prstGeom prst="straightConnector1">
              <a:avLst/>
            </a:prstGeom>
            <a:noFill/>
            <a:ln w="9525" cap="flat" cmpd="sng">
              <a:solidFill>
                <a:srgbClr val="4A7DBA"/>
              </a:solidFill>
              <a:prstDash val="solid"/>
              <a:round/>
              <a:headEnd type="none" w="med" len="med"/>
              <a:tailEnd type="stealth" w="lg" len="lg"/>
            </a:ln>
          </p:spPr>
        </p:cxnSp>
        <p:sp>
          <p:nvSpPr>
            <p:cNvPr id="28" name="Shape 332"/>
            <p:cNvSpPr txBox="1"/>
            <p:nvPr/>
          </p:nvSpPr>
          <p:spPr>
            <a:xfrm>
              <a:off x="3571873" y="2915292"/>
              <a:ext cx="891599" cy="277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a:solidFill>
                    <a:schemeClr val="dk1"/>
                  </a:solidFill>
                  <a:latin typeface="Calibri"/>
                  <a:ea typeface="Calibri"/>
                  <a:cs typeface="Calibri"/>
                  <a:sym typeface="Calibri"/>
                </a:rPr>
                <a:t>Tubing</a:t>
              </a:r>
            </a:p>
          </p:txBody>
        </p:sp>
        <p:cxnSp>
          <p:nvCxnSpPr>
            <p:cNvPr id="29" name="Shape 333"/>
            <p:cNvCxnSpPr/>
            <p:nvPr/>
          </p:nvCxnSpPr>
          <p:spPr>
            <a:xfrm rot="10800000">
              <a:off x="6553196" y="2656901"/>
              <a:ext cx="876300" cy="337200"/>
            </a:xfrm>
            <a:prstGeom prst="straightConnector1">
              <a:avLst/>
            </a:prstGeom>
            <a:noFill/>
            <a:ln w="9525" cap="flat" cmpd="sng">
              <a:solidFill>
                <a:srgbClr val="4A7DBA"/>
              </a:solidFill>
              <a:prstDash val="solid"/>
              <a:round/>
              <a:headEnd type="none" w="med" len="med"/>
              <a:tailEnd type="stealth" w="lg" len="lg"/>
            </a:ln>
          </p:spPr>
        </p:cxnSp>
        <p:sp>
          <p:nvSpPr>
            <p:cNvPr id="30" name="Shape 334"/>
            <p:cNvSpPr txBox="1"/>
            <p:nvPr/>
          </p:nvSpPr>
          <p:spPr>
            <a:xfrm>
              <a:off x="7005708" y="2917023"/>
              <a:ext cx="1143000" cy="2768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dirty="0">
                  <a:solidFill>
                    <a:schemeClr val="dk1"/>
                  </a:solidFill>
                  <a:latin typeface="Calibri"/>
                  <a:ea typeface="Calibri"/>
                  <a:cs typeface="Calibri"/>
                  <a:sym typeface="Calibri"/>
                </a:rPr>
                <a:t>Bladder</a:t>
              </a:r>
            </a:p>
          </p:txBody>
        </p:sp>
        <p:cxnSp>
          <p:nvCxnSpPr>
            <p:cNvPr id="31" name="Shape 335"/>
            <p:cNvCxnSpPr/>
            <p:nvPr/>
          </p:nvCxnSpPr>
          <p:spPr>
            <a:xfrm rot="10800000">
              <a:off x="5558894" y="3053850"/>
              <a:ext cx="215099" cy="422700"/>
            </a:xfrm>
            <a:prstGeom prst="straightConnector1">
              <a:avLst/>
            </a:prstGeom>
            <a:noFill/>
            <a:ln w="9525" cap="flat" cmpd="sng">
              <a:solidFill>
                <a:srgbClr val="4A7DBA"/>
              </a:solidFill>
              <a:prstDash val="solid"/>
              <a:round/>
              <a:headEnd type="none" w="med" len="med"/>
              <a:tailEnd type="stealth" w="lg" len="lg"/>
            </a:ln>
          </p:spPr>
        </p:cxnSp>
        <p:sp>
          <p:nvSpPr>
            <p:cNvPr id="32" name="Shape 336"/>
            <p:cNvSpPr txBox="1"/>
            <p:nvPr/>
          </p:nvSpPr>
          <p:spPr>
            <a:xfrm>
              <a:off x="5070991" y="3409110"/>
              <a:ext cx="1406099" cy="2768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dirty="0">
                  <a:solidFill>
                    <a:schemeClr val="dk1"/>
                  </a:solidFill>
                  <a:latin typeface="Calibri"/>
                  <a:ea typeface="Calibri"/>
                  <a:cs typeface="Calibri"/>
                  <a:sym typeface="Calibri"/>
                </a:rPr>
                <a:t>Flex Sensor</a:t>
              </a:r>
            </a:p>
          </p:txBody>
        </p:sp>
        <p:cxnSp>
          <p:nvCxnSpPr>
            <p:cNvPr id="33" name="Shape 337"/>
            <p:cNvCxnSpPr/>
            <p:nvPr/>
          </p:nvCxnSpPr>
          <p:spPr>
            <a:xfrm flipH="1">
              <a:off x="5394842" y="1602341"/>
              <a:ext cx="38099" cy="417600"/>
            </a:xfrm>
            <a:prstGeom prst="straightConnector1">
              <a:avLst/>
            </a:prstGeom>
            <a:noFill/>
            <a:ln w="9525" cap="flat" cmpd="sng">
              <a:solidFill>
                <a:srgbClr val="4A7DBA"/>
              </a:solidFill>
              <a:prstDash val="solid"/>
              <a:round/>
              <a:headEnd type="none" w="med" len="med"/>
              <a:tailEnd type="stealth" w="lg" len="lg"/>
            </a:ln>
          </p:spPr>
        </p:cxnSp>
        <p:sp>
          <p:nvSpPr>
            <p:cNvPr id="34" name="Shape 338"/>
            <p:cNvSpPr txBox="1"/>
            <p:nvPr/>
          </p:nvSpPr>
          <p:spPr>
            <a:xfrm>
              <a:off x="5212194" y="1286802"/>
              <a:ext cx="1524000" cy="2768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dirty="0">
                  <a:solidFill>
                    <a:schemeClr val="dk1"/>
                  </a:solidFill>
                  <a:latin typeface="Calibri"/>
                  <a:ea typeface="Calibri"/>
                  <a:cs typeface="Calibri"/>
                  <a:sym typeface="Calibri"/>
                </a:rPr>
                <a:t>Socket Wall</a:t>
              </a:r>
            </a:p>
          </p:txBody>
        </p:sp>
        <p:cxnSp>
          <p:nvCxnSpPr>
            <p:cNvPr id="35" name="Shape 339"/>
            <p:cNvCxnSpPr/>
            <p:nvPr/>
          </p:nvCxnSpPr>
          <p:spPr>
            <a:xfrm rot="10800000">
              <a:off x="4038596" y="2257670"/>
              <a:ext cx="0" cy="171599"/>
            </a:xfrm>
            <a:prstGeom prst="straightConnector1">
              <a:avLst/>
            </a:prstGeom>
            <a:noFill/>
            <a:ln w="9525" cap="flat" cmpd="sng">
              <a:solidFill>
                <a:srgbClr val="4A7DBA"/>
              </a:solidFill>
              <a:prstDash val="solid"/>
              <a:round/>
              <a:headEnd type="none" w="med" len="med"/>
              <a:tailEnd type="none" w="med" len="med"/>
            </a:ln>
          </p:spPr>
        </p:cxnSp>
        <p:cxnSp>
          <p:nvCxnSpPr>
            <p:cNvPr id="36" name="Shape 340"/>
            <p:cNvCxnSpPr/>
            <p:nvPr/>
          </p:nvCxnSpPr>
          <p:spPr>
            <a:xfrm rot="10800000">
              <a:off x="4110987" y="2255766"/>
              <a:ext cx="0" cy="171599"/>
            </a:xfrm>
            <a:prstGeom prst="straightConnector1">
              <a:avLst/>
            </a:prstGeom>
            <a:noFill/>
            <a:ln w="9525" cap="flat" cmpd="sng">
              <a:solidFill>
                <a:srgbClr val="4A7DBA"/>
              </a:solidFill>
              <a:prstDash val="solid"/>
              <a:round/>
              <a:headEnd type="none" w="med" len="med"/>
              <a:tailEnd type="none" w="med" len="med"/>
            </a:ln>
          </p:spPr>
        </p:cxnSp>
        <p:cxnSp>
          <p:nvCxnSpPr>
            <p:cNvPr id="37" name="Shape 341"/>
            <p:cNvCxnSpPr/>
            <p:nvPr/>
          </p:nvCxnSpPr>
          <p:spPr>
            <a:xfrm>
              <a:off x="4110987" y="2428317"/>
              <a:ext cx="765899" cy="3000"/>
            </a:xfrm>
            <a:prstGeom prst="straightConnector1">
              <a:avLst/>
            </a:prstGeom>
            <a:noFill/>
            <a:ln w="9525" cap="flat" cmpd="sng">
              <a:solidFill>
                <a:srgbClr val="4A7DBA"/>
              </a:solidFill>
              <a:prstDash val="solid"/>
              <a:round/>
              <a:headEnd type="none" w="med" len="med"/>
              <a:tailEnd type="none" w="med" len="med"/>
            </a:ln>
          </p:spPr>
        </p:cxnSp>
        <p:sp>
          <p:nvSpPr>
            <p:cNvPr id="38" name="Shape 342"/>
            <p:cNvSpPr/>
            <p:nvPr/>
          </p:nvSpPr>
          <p:spPr>
            <a:xfrm>
              <a:off x="4876796" y="2199716"/>
              <a:ext cx="72300" cy="171599"/>
            </a:xfrm>
            <a:prstGeom prst="rect">
              <a:avLst/>
            </a:prstGeom>
            <a:solidFill>
              <a:schemeClr val="dk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cxnSp>
          <p:nvCxnSpPr>
            <p:cNvPr id="39" name="Shape 343"/>
            <p:cNvCxnSpPr/>
            <p:nvPr/>
          </p:nvCxnSpPr>
          <p:spPr>
            <a:xfrm>
              <a:off x="4718760" y="1794897"/>
              <a:ext cx="213899" cy="321599"/>
            </a:xfrm>
            <a:prstGeom prst="straightConnector1">
              <a:avLst/>
            </a:prstGeom>
            <a:noFill/>
            <a:ln w="9525" cap="flat" cmpd="sng">
              <a:solidFill>
                <a:srgbClr val="4A7DBA"/>
              </a:solidFill>
              <a:prstDash val="solid"/>
              <a:round/>
              <a:headEnd type="none" w="med" len="med"/>
              <a:tailEnd type="stealth" w="lg" len="lg"/>
            </a:ln>
          </p:spPr>
        </p:cxnSp>
        <p:sp>
          <p:nvSpPr>
            <p:cNvPr id="40" name="Shape 344"/>
            <p:cNvSpPr txBox="1"/>
            <p:nvPr/>
          </p:nvSpPr>
          <p:spPr>
            <a:xfrm>
              <a:off x="4119242" y="1359967"/>
              <a:ext cx="1221600" cy="484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a:solidFill>
                    <a:schemeClr val="dk1"/>
                  </a:solidFill>
                  <a:latin typeface="Calibri"/>
                  <a:ea typeface="Calibri"/>
                  <a:cs typeface="Calibri"/>
                  <a:sym typeface="Calibri"/>
                </a:rPr>
                <a:t>Blow-off valve</a:t>
              </a:r>
            </a:p>
          </p:txBody>
        </p:sp>
        <p:sp>
          <p:nvSpPr>
            <p:cNvPr id="41" name="Shape 345"/>
            <p:cNvSpPr/>
            <p:nvPr/>
          </p:nvSpPr>
          <p:spPr>
            <a:xfrm>
              <a:off x="533400" y="2354021"/>
              <a:ext cx="762000" cy="225599"/>
            </a:xfrm>
            <a:prstGeom prst="rightArrow">
              <a:avLst>
                <a:gd name="adj1" fmla="val 50000"/>
                <a:gd name="adj2" fmla="val 50000"/>
              </a:avLst>
            </a:prstGeom>
            <a:solidFill>
              <a:schemeClr val="accent3"/>
            </a:solidFill>
            <a:ln w="25400" cap="flat" cmpd="sng">
              <a:solidFill>
                <a:srgbClr val="71884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cxnSp>
          <p:nvCxnSpPr>
            <p:cNvPr id="42" name="Shape 346"/>
            <p:cNvCxnSpPr/>
            <p:nvPr/>
          </p:nvCxnSpPr>
          <p:spPr>
            <a:xfrm>
              <a:off x="762000" y="2018966"/>
              <a:ext cx="266699" cy="317100"/>
            </a:xfrm>
            <a:prstGeom prst="straightConnector1">
              <a:avLst/>
            </a:prstGeom>
            <a:noFill/>
            <a:ln w="9525" cap="flat" cmpd="sng">
              <a:solidFill>
                <a:srgbClr val="4A7DBA"/>
              </a:solidFill>
              <a:prstDash val="solid"/>
              <a:round/>
              <a:headEnd type="none" w="med" len="med"/>
              <a:tailEnd type="stealth" w="lg" len="lg"/>
            </a:ln>
          </p:spPr>
        </p:cxnSp>
        <p:sp>
          <p:nvSpPr>
            <p:cNvPr id="43" name="Shape 347"/>
            <p:cNvSpPr txBox="1"/>
            <p:nvPr/>
          </p:nvSpPr>
          <p:spPr>
            <a:xfrm>
              <a:off x="30450" y="1448696"/>
              <a:ext cx="1635641" cy="692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dirty="0">
                  <a:solidFill>
                    <a:schemeClr val="dk1"/>
                  </a:solidFill>
                  <a:latin typeface="Calibri"/>
                  <a:ea typeface="Calibri"/>
                  <a:cs typeface="Calibri"/>
                  <a:sym typeface="Calibri"/>
                </a:rPr>
                <a:t>Linear actuator/motor</a:t>
              </a:r>
            </a:p>
          </p:txBody>
        </p:sp>
      </p:grpSp>
      <p:sp>
        <p:nvSpPr>
          <p:cNvPr id="44" name="Slide Number Placeholder 43"/>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28</a:t>
            </a:fld>
            <a:endParaRPr lang="en-US" dirty="0"/>
          </a:p>
        </p:txBody>
      </p:sp>
      <p:sp>
        <p:nvSpPr>
          <p:cNvPr id="3" name="Rectangle 2"/>
          <p:cNvSpPr/>
          <p:nvPr/>
        </p:nvSpPr>
        <p:spPr>
          <a:xfrm>
            <a:off x="7939832" y="4768714"/>
            <a:ext cx="441146" cy="369332"/>
          </a:xfrm>
          <a:prstGeom prst="rect">
            <a:avLst/>
          </a:prstGeom>
        </p:spPr>
        <p:txBody>
          <a:bodyPr wrap="none">
            <a:spAutoFit/>
          </a:bodyPr>
          <a:lstStyle/>
          <a:p>
            <a:r>
              <a:rPr lang="en-US" baseline="30000" dirty="0" smtClean="0"/>
              <a:t>[44]</a:t>
            </a:r>
            <a:endParaRPr lang="en-US" dirty="0"/>
          </a:p>
        </p:txBody>
      </p:sp>
    </p:spTree>
    <p:extLst>
      <p:ext uri="{BB962C8B-B14F-4D97-AF65-F5344CB8AC3E}">
        <p14:creationId xmlns:p14="http://schemas.microsoft.com/office/powerpoint/2010/main" val="1887450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Hydraulics Calculations</a:t>
            </a:r>
            <a:endParaRPr lang="en-US" dirty="0"/>
          </a:p>
        </p:txBody>
      </p:sp>
      <p:sp>
        <p:nvSpPr>
          <p:cNvPr id="3" name="Content Placeholder 2"/>
          <p:cNvSpPr>
            <a:spLocks noGrp="1"/>
          </p:cNvSpPr>
          <p:nvPr>
            <p:ph idx="1"/>
          </p:nvPr>
        </p:nvSpPr>
        <p:spPr>
          <a:xfrm>
            <a:off x="457200" y="1600200"/>
            <a:ext cx="4081618" cy="4876800"/>
          </a:xfrm>
        </p:spPr>
        <p:txBody>
          <a:bodyPr/>
          <a:lstStyle/>
          <a:p>
            <a:pPr>
              <a:lnSpc>
                <a:spcPct val="150000"/>
              </a:lnSpc>
            </a:pPr>
            <a:r>
              <a:rPr lang="en-US" dirty="0" smtClean="0"/>
              <a:t>Force Plate Testing</a:t>
            </a:r>
          </a:p>
          <a:p>
            <a:pPr>
              <a:lnSpc>
                <a:spcPct val="150000"/>
              </a:lnSpc>
            </a:pPr>
            <a:r>
              <a:rPr lang="en-US" dirty="0" smtClean="0"/>
              <a:t>Motor criteria</a:t>
            </a:r>
            <a:r>
              <a:rPr lang="en-US" baseline="30000" dirty="0" smtClean="0"/>
              <a:t>44</a:t>
            </a:r>
            <a:endParaRPr lang="en-US" dirty="0" smtClean="0"/>
          </a:p>
          <a:p>
            <a:pPr lvl="1">
              <a:lnSpc>
                <a:spcPct val="150000"/>
              </a:lnSpc>
            </a:pPr>
            <a:r>
              <a:rPr lang="en-US" dirty="0"/>
              <a:t>Meet F</a:t>
            </a:r>
            <a:r>
              <a:rPr lang="en-US" baseline="-25000" dirty="0"/>
              <a:t>1</a:t>
            </a:r>
            <a:r>
              <a:rPr lang="en-US" dirty="0"/>
              <a:t> value: ~40.86N</a:t>
            </a:r>
          </a:p>
          <a:p>
            <a:pPr lvl="1">
              <a:lnSpc>
                <a:spcPct val="150000"/>
              </a:lnSpc>
            </a:pPr>
            <a:r>
              <a:rPr lang="en-US" dirty="0"/>
              <a:t>Stroke length d</a:t>
            </a:r>
            <a:r>
              <a:rPr lang="en-US" baseline="-25000" dirty="0"/>
              <a:t>1</a:t>
            </a:r>
            <a:r>
              <a:rPr lang="en-US" dirty="0"/>
              <a:t>: ~15.4cm</a:t>
            </a:r>
          </a:p>
          <a:p>
            <a:pPr lvl="1">
              <a:lnSpc>
                <a:spcPct val="150000"/>
              </a:lnSpc>
            </a:pPr>
            <a:r>
              <a:rPr lang="en-US" dirty="0" smtClean="0"/>
              <a:t>Adequate speed</a:t>
            </a:r>
          </a:p>
          <a:p>
            <a:pPr>
              <a:lnSpc>
                <a:spcPct val="150000"/>
              </a:lnSpc>
            </a:pPr>
            <a:r>
              <a:rPr lang="en-US" dirty="0" smtClean="0"/>
              <a:t>Further testing</a:t>
            </a:r>
          </a:p>
          <a:p>
            <a:pPr lvl="1">
              <a:lnSpc>
                <a:spcPct val="150000"/>
              </a:lnSpc>
            </a:pPr>
            <a:r>
              <a:rPr lang="en-US" dirty="0" smtClean="0"/>
              <a:t>Syringe-bladder test rig</a:t>
            </a:r>
          </a:p>
        </p:txBody>
      </p:sp>
      <p:pic>
        <p:nvPicPr>
          <p:cNvPr id="4" name="Shape 355"/>
          <p:cNvPicPr preferRelativeResize="0">
            <a:picLocks/>
          </p:cNvPicPr>
          <p:nvPr/>
        </p:nvPicPr>
        <p:blipFill rotWithShape="1">
          <a:blip r:embed="rId5">
            <a:alphaModFix/>
          </a:blip>
          <a:srcRect/>
          <a:stretch/>
        </p:blipFill>
        <p:spPr>
          <a:xfrm>
            <a:off x="5244085" y="2619855"/>
            <a:ext cx="3048000" cy="2720399"/>
          </a:xfrm>
          <a:prstGeom prst="rect">
            <a:avLst/>
          </a:prstGeom>
          <a:noFill/>
          <a:ln>
            <a:noFill/>
          </a:ln>
        </p:spPr>
      </p:pic>
      <p:sp>
        <p:nvSpPr>
          <p:cNvPr id="5" name="Shape 356"/>
          <p:cNvSpPr/>
          <p:nvPr/>
        </p:nvSpPr>
        <p:spPr>
          <a:xfrm>
            <a:off x="5586985" y="2982306"/>
            <a:ext cx="381000" cy="2286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6" name="Shape 357"/>
          <p:cNvSpPr/>
          <p:nvPr/>
        </p:nvSpPr>
        <p:spPr>
          <a:xfrm>
            <a:off x="7034785" y="2625690"/>
            <a:ext cx="457200" cy="28589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cxnSp>
        <p:nvCxnSpPr>
          <p:cNvPr id="7" name="Shape 358"/>
          <p:cNvCxnSpPr/>
          <p:nvPr/>
        </p:nvCxnSpPr>
        <p:spPr>
          <a:xfrm>
            <a:off x="6944869" y="2397090"/>
            <a:ext cx="0" cy="455100"/>
          </a:xfrm>
          <a:prstGeom prst="straightConnector1">
            <a:avLst/>
          </a:prstGeom>
          <a:noFill/>
          <a:ln w="9525" cap="flat" cmpd="sng">
            <a:solidFill>
              <a:srgbClr val="BD4B48"/>
            </a:solidFill>
            <a:prstDash val="solid"/>
            <a:round/>
            <a:headEnd type="none" w="med" len="med"/>
            <a:tailEnd type="triangle" w="lg" len="lg"/>
          </a:ln>
        </p:spPr>
      </p:cxnSp>
      <p:sp>
        <p:nvSpPr>
          <p:cNvPr id="8" name="Shape 359"/>
          <p:cNvSpPr txBox="1"/>
          <p:nvPr/>
        </p:nvSpPr>
        <p:spPr>
          <a:xfrm>
            <a:off x="6653785" y="2043536"/>
            <a:ext cx="1075799" cy="276899"/>
          </a:xfrm>
          <a:prstGeom prst="rect">
            <a:avLst/>
          </a:prstGeom>
          <a:noFill/>
          <a:ln>
            <a:noFill/>
          </a:ln>
        </p:spPr>
        <p:txBody>
          <a:bodyPr lIns="91425" tIns="45700" rIns="91425" bIns="45700" anchor="t" anchorCtr="0">
            <a:noAutofit/>
          </a:bodyPr>
          <a:lstStyle/>
          <a:p>
            <a:pPr lvl="0">
              <a:buSzPct val="25000"/>
            </a:pPr>
            <a:r>
              <a:rPr lang="en" dirty="0">
                <a:solidFill>
                  <a:schemeClr val="dk1"/>
                </a:solidFill>
                <a:latin typeface="Calibri"/>
                <a:ea typeface="Calibri"/>
                <a:cs typeface="Calibri"/>
                <a:sym typeface="Calibri"/>
              </a:rPr>
              <a:t>F</a:t>
            </a:r>
            <a:r>
              <a:rPr lang="en" baseline="-25000" dirty="0">
                <a:solidFill>
                  <a:schemeClr val="dk1"/>
                </a:solidFill>
                <a:latin typeface="Calibri"/>
                <a:ea typeface="Calibri"/>
                <a:cs typeface="Calibri"/>
                <a:sym typeface="Calibri"/>
              </a:rPr>
              <a:t>Limb =</a:t>
            </a:r>
            <a:r>
              <a:rPr lang="en" dirty="0">
                <a:solidFill>
                  <a:schemeClr val="dk1"/>
                </a:solidFill>
                <a:latin typeface="Calibri"/>
                <a:ea typeface="Calibri"/>
                <a:cs typeface="Calibri"/>
                <a:sym typeface="Calibri"/>
              </a:rPr>
              <a:t> F</a:t>
            </a:r>
            <a:r>
              <a:rPr lang="en" baseline="-25000" dirty="0">
                <a:solidFill>
                  <a:schemeClr val="dk1"/>
                </a:solidFill>
                <a:latin typeface="Calibri"/>
                <a:ea typeface="Calibri"/>
                <a:cs typeface="Calibri"/>
                <a:sym typeface="Calibri"/>
              </a:rPr>
              <a:t>2  </a:t>
            </a:r>
          </a:p>
        </p:txBody>
      </p:sp>
      <p:sp>
        <p:nvSpPr>
          <p:cNvPr id="9" name="Shape 360"/>
          <p:cNvSpPr/>
          <p:nvPr/>
        </p:nvSpPr>
        <p:spPr>
          <a:xfrm>
            <a:off x="6373368" y="3597240"/>
            <a:ext cx="1143000" cy="56999"/>
          </a:xfrm>
          <a:prstGeom prst="roundRect">
            <a:avLst>
              <a:gd name="adj" fmla="val 1666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10" name="Shape 361"/>
          <p:cNvSpPr/>
          <p:nvPr/>
        </p:nvSpPr>
        <p:spPr>
          <a:xfrm>
            <a:off x="5468113" y="3598382"/>
            <a:ext cx="152399" cy="56999"/>
          </a:xfrm>
          <a:prstGeom prst="roundRect">
            <a:avLst>
              <a:gd name="adj" fmla="val 16667"/>
            </a:avLst>
          </a:prstGeom>
          <a:solidFill>
            <a:schemeClr val="accent2"/>
          </a:solidFill>
          <a:ln w="25400" cap="flat" cmpd="sng">
            <a:solidFill>
              <a:srgbClr val="8C3A3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sp>
        <p:nvSpPr>
          <p:cNvPr id="11" name="Shape 362"/>
          <p:cNvSpPr/>
          <p:nvPr/>
        </p:nvSpPr>
        <p:spPr>
          <a:xfrm>
            <a:off x="6934200" y="4683090"/>
            <a:ext cx="1472100" cy="62849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Calibri"/>
              <a:ea typeface="Calibri"/>
              <a:cs typeface="Calibri"/>
              <a:sym typeface="Calibri"/>
            </a:endParaRPr>
          </a:p>
        </p:txBody>
      </p:sp>
      <p:cxnSp>
        <p:nvCxnSpPr>
          <p:cNvPr id="12" name="Shape 363"/>
          <p:cNvCxnSpPr/>
          <p:nvPr/>
        </p:nvCxnSpPr>
        <p:spPr>
          <a:xfrm>
            <a:off x="5072633" y="3188769"/>
            <a:ext cx="266699" cy="317100"/>
          </a:xfrm>
          <a:prstGeom prst="straightConnector1">
            <a:avLst/>
          </a:prstGeom>
          <a:noFill/>
          <a:ln w="9525" cap="flat" cmpd="sng">
            <a:solidFill>
              <a:srgbClr val="4A7DBA"/>
            </a:solidFill>
            <a:prstDash val="solid"/>
            <a:round/>
            <a:headEnd type="none" w="med" len="med"/>
            <a:tailEnd type="stealth" w="lg" len="lg"/>
          </a:ln>
        </p:spPr>
      </p:cxnSp>
      <p:sp>
        <p:nvSpPr>
          <p:cNvPr id="13" name="Shape 364"/>
          <p:cNvSpPr txBox="1"/>
          <p:nvPr/>
        </p:nvSpPr>
        <p:spPr>
          <a:xfrm>
            <a:off x="4539233" y="2848974"/>
            <a:ext cx="891599" cy="277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dirty="0">
                <a:solidFill>
                  <a:schemeClr val="dk1"/>
                </a:solidFill>
                <a:latin typeface="Calibri"/>
                <a:ea typeface="Calibri"/>
                <a:cs typeface="Calibri"/>
                <a:sym typeface="Calibri"/>
              </a:rPr>
              <a:t>Syringe</a:t>
            </a:r>
          </a:p>
        </p:txBody>
      </p:sp>
      <p:cxnSp>
        <p:nvCxnSpPr>
          <p:cNvPr id="14" name="Shape 365"/>
          <p:cNvCxnSpPr/>
          <p:nvPr/>
        </p:nvCxnSpPr>
        <p:spPr>
          <a:xfrm flipH="1">
            <a:off x="7568216" y="3313940"/>
            <a:ext cx="925800" cy="283200"/>
          </a:xfrm>
          <a:prstGeom prst="straightConnector1">
            <a:avLst/>
          </a:prstGeom>
          <a:noFill/>
          <a:ln w="9525" cap="flat" cmpd="sng">
            <a:solidFill>
              <a:srgbClr val="4A7DBA"/>
            </a:solidFill>
            <a:prstDash val="solid"/>
            <a:round/>
            <a:headEnd type="none" w="med" len="med"/>
            <a:tailEnd type="stealth" w="lg" len="lg"/>
          </a:ln>
        </p:spPr>
      </p:cxnSp>
      <p:sp>
        <p:nvSpPr>
          <p:cNvPr id="15" name="Shape 366"/>
          <p:cNvSpPr txBox="1"/>
          <p:nvPr/>
        </p:nvSpPr>
        <p:spPr>
          <a:xfrm>
            <a:off x="8004416" y="2988024"/>
            <a:ext cx="979200" cy="2768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0" u="none" strike="noStrike" cap="none" baseline="0" dirty="0">
                <a:solidFill>
                  <a:schemeClr val="dk1"/>
                </a:solidFill>
                <a:latin typeface="Calibri"/>
                <a:ea typeface="Calibri"/>
                <a:cs typeface="Calibri"/>
                <a:sym typeface="Calibri"/>
              </a:rPr>
              <a:t>Bladder</a:t>
            </a:r>
          </a:p>
        </p:txBody>
      </p:sp>
      <p:sp>
        <p:nvSpPr>
          <p:cNvPr id="17" name="Slide Number Placeholder 16"/>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29</a:t>
            </a:fld>
            <a:endParaRPr lang="en-US" dirty="0"/>
          </a:p>
        </p:txBody>
      </p:sp>
      <p:pic>
        <p:nvPicPr>
          <p:cNvPr id="16" name="IMG_073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7143241"/>
            <a:ext cx="8614926" cy="4845896"/>
          </a:xfrm>
          <a:prstGeom prst="rect">
            <a:avLst/>
          </a:prstGeom>
        </p:spPr>
      </p:pic>
    </p:spTree>
    <p:extLst>
      <p:ext uri="{BB962C8B-B14F-4D97-AF65-F5344CB8AC3E}">
        <p14:creationId xmlns:p14="http://schemas.microsoft.com/office/powerpoint/2010/main" val="329077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3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showWhenStopped="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Prosthesis</a:t>
            </a:r>
            <a:endParaRPr lang="en-US" dirty="0"/>
          </a:p>
        </p:txBody>
      </p:sp>
      <p:sp>
        <p:nvSpPr>
          <p:cNvPr id="5" name="Content Placeholder 4"/>
          <p:cNvSpPr>
            <a:spLocks noGrp="1"/>
          </p:cNvSpPr>
          <p:nvPr>
            <p:ph sz="half" idx="1"/>
          </p:nvPr>
        </p:nvSpPr>
        <p:spPr/>
        <p:txBody>
          <a:bodyPr>
            <a:normAutofit/>
          </a:bodyPr>
          <a:lstStyle/>
          <a:p>
            <a:r>
              <a:rPr lang="en-US" dirty="0" smtClean="0"/>
              <a:t>Adjustable</a:t>
            </a:r>
          </a:p>
          <a:p>
            <a:pPr lvl="1"/>
            <a:r>
              <a:rPr lang="en-US" dirty="0" smtClean="0"/>
              <a:t>Mechanical</a:t>
            </a:r>
          </a:p>
          <a:p>
            <a:pPr lvl="1"/>
            <a:r>
              <a:rPr lang="en-US" dirty="0" smtClean="0"/>
              <a:t>Inflatable Inserts</a:t>
            </a:r>
          </a:p>
          <a:p>
            <a:r>
              <a:rPr lang="en-US" dirty="0" smtClean="0"/>
              <a:t>Daily Fit</a:t>
            </a:r>
          </a:p>
          <a:p>
            <a:pPr lvl="1"/>
            <a:r>
              <a:rPr lang="en-US" dirty="0" smtClean="0"/>
              <a:t>Vacuum</a:t>
            </a:r>
          </a:p>
          <a:p>
            <a:pPr lvl="1"/>
            <a:r>
              <a:rPr lang="en-US" dirty="0" smtClean="0"/>
              <a:t>Suction</a:t>
            </a:r>
          </a:p>
          <a:p>
            <a:r>
              <a:rPr lang="en-US" dirty="0" smtClean="0"/>
              <a:t>Static Fit</a:t>
            </a:r>
          </a:p>
          <a:p>
            <a:pPr lvl="1"/>
            <a:r>
              <a:rPr lang="en-US" dirty="0" smtClean="0"/>
              <a:t>Compression Release Stabilized (CRS) Socket</a:t>
            </a:r>
          </a:p>
          <a:p>
            <a:pPr lvl="1"/>
            <a:r>
              <a:rPr lang="en-US" dirty="0" smtClean="0"/>
              <a:t>Conventional Sockets</a:t>
            </a:r>
            <a:endParaRPr lang="en-US" dirty="0"/>
          </a:p>
        </p:txBody>
      </p:sp>
      <p:sp>
        <p:nvSpPr>
          <p:cNvPr id="2" name="Slide Number Placeholder 1"/>
          <p:cNvSpPr>
            <a:spLocks noGrp="1"/>
          </p:cNvSpPr>
          <p:nvPr>
            <p:ph type="sldNum" sz="quarter" idx="12"/>
          </p:nvPr>
        </p:nvSpPr>
        <p:spPr>
          <a:xfrm>
            <a:off x="8077200" y="0"/>
            <a:ext cx="1066800" cy="329184"/>
          </a:xfrm>
        </p:spPr>
        <p:txBody>
          <a:bodyPr/>
          <a:lstStyle/>
          <a:p>
            <a:pPr algn="r"/>
            <a:fld id="{985BAB70-1D09-CE45-A6EB-01E5C68B58BA}" type="slidenum">
              <a:rPr lang="en-US" smtClean="0"/>
              <a:pPr algn="r"/>
              <a:t>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524000"/>
            <a:ext cx="2592475" cy="1948857"/>
          </a:xfrm>
          <a:prstGeom prst="rect">
            <a:avLst/>
          </a:prstGeom>
        </p:spPr>
      </p:pic>
      <p:sp>
        <p:nvSpPr>
          <p:cNvPr id="10" name="TextBox 9"/>
          <p:cNvSpPr txBox="1"/>
          <p:nvPr/>
        </p:nvSpPr>
        <p:spPr>
          <a:xfrm>
            <a:off x="4420437" y="3472857"/>
            <a:ext cx="2743200" cy="215444"/>
          </a:xfrm>
          <a:prstGeom prst="rect">
            <a:avLst/>
          </a:prstGeom>
          <a:noFill/>
        </p:spPr>
        <p:txBody>
          <a:bodyPr wrap="square" rtlCol="0">
            <a:spAutoFit/>
          </a:bodyPr>
          <a:lstStyle/>
          <a:p>
            <a:pPr algn="r"/>
            <a:r>
              <a:rPr lang="en-US" sz="800" dirty="0" smtClean="0"/>
              <a:t>Socket with Pump [6]</a:t>
            </a:r>
            <a:endParaRPr lang="en-US" sz="800" dirty="0"/>
          </a:p>
        </p:txBody>
      </p:sp>
      <p:grpSp>
        <p:nvGrpSpPr>
          <p:cNvPr id="14" name="Group 13"/>
          <p:cNvGrpSpPr/>
          <p:nvPr/>
        </p:nvGrpSpPr>
        <p:grpSpPr>
          <a:xfrm>
            <a:off x="7163637" y="3472857"/>
            <a:ext cx="1136301" cy="2739819"/>
            <a:chOff x="7163637" y="2414969"/>
            <a:chExt cx="1136301" cy="2739819"/>
          </a:xfrm>
        </p:grpSpPr>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51271" b="16027"/>
            <a:stretch/>
          </p:blipFill>
          <p:spPr>
            <a:xfrm>
              <a:off x="7163637" y="2414969"/>
              <a:ext cx="1136301" cy="2524375"/>
            </a:xfrm>
            <a:prstGeom prst="rect">
              <a:avLst/>
            </a:prstGeom>
          </p:spPr>
        </p:pic>
        <p:sp>
          <p:nvSpPr>
            <p:cNvPr id="13" name="TextBox 12"/>
            <p:cNvSpPr txBox="1"/>
            <p:nvPr/>
          </p:nvSpPr>
          <p:spPr>
            <a:xfrm>
              <a:off x="7405635" y="4939344"/>
              <a:ext cx="894303" cy="215444"/>
            </a:xfrm>
            <a:prstGeom prst="rect">
              <a:avLst/>
            </a:prstGeom>
            <a:noFill/>
          </p:spPr>
          <p:txBody>
            <a:bodyPr wrap="square" rtlCol="0">
              <a:spAutoFit/>
            </a:bodyPr>
            <a:lstStyle/>
            <a:p>
              <a:pPr algn="r"/>
              <a:r>
                <a:rPr lang="en-US" sz="800" dirty="0" err="1" smtClean="0"/>
                <a:t>SmartPuck</a:t>
              </a:r>
              <a:r>
                <a:rPr lang="en-US" sz="800" dirty="0" smtClean="0"/>
                <a:t> [7]</a:t>
              </a:r>
              <a:endParaRPr lang="en-US" sz="800" dirty="0"/>
            </a:p>
          </p:txBody>
        </p:sp>
      </p:grpSp>
    </p:spTree>
    <p:extLst>
      <p:ext uri="{BB962C8B-B14F-4D97-AF65-F5344CB8AC3E}">
        <p14:creationId xmlns:p14="http://schemas.microsoft.com/office/powerpoint/2010/main" val="17906768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Bladders Prototypes</a:t>
            </a:r>
            <a:endParaRPr lang="en-US" dirty="0"/>
          </a:p>
        </p:txBody>
      </p:sp>
      <p:sp>
        <p:nvSpPr>
          <p:cNvPr id="3" name="Content Placeholder 2"/>
          <p:cNvSpPr>
            <a:spLocks noGrp="1"/>
          </p:cNvSpPr>
          <p:nvPr>
            <p:ph idx="1"/>
          </p:nvPr>
        </p:nvSpPr>
        <p:spPr>
          <a:xfrm>
            <a:off x="457200" y="1600200"/>
            <a:ext cx="4133668" cy="4876800"/>
          </a:xfrm>
        </p:spPr>
        <p:txBody>
          <a:bodyPr/>
          <a:lstStyle/>
          <a:p>
            <a:r>
              <a:rPr lang="en-US" dirty="0" smtClean="0"/>
              <a:t>Blood pressure cuffs</a:t>
            </a:r>
          </a:p>
          <a:p>
            <a:pPr marL="0" indent="0">
              <a:buNone/>
            </a:pPr>
            <a:endParaRPr lang="en-US" dirty="0" smtClean="0"/>
          </a:p>
          <a:p>
            <a:r>
              <a:rPr lang="en-US" dirty="0" smtClean="0"/>
              <a:t>Fabric</a:t>
            </a:r>
          </a:p>
          <a:p>
            <a:pPr marL="0" indent="0">
              <a:buNone/>
            </a:pPr>
            <a:endParaRPr lang="en-US" dirty="0" smtClean="0"/>
          </a:p>
          <a:p>
            <a:r>
              <a:rPr lang="en-US" dirty="0" smtClean="0"/>
              <a:t>Silicone rubber mold</a:t>
            </a:r>
          </a:p>
          <a:p>
            <a:pPr marL="0" indent="0">
              <a:buNone/>
            </a:pPr>
            <a:endParaRPr lang="en-US" dirty="0" smtClean="0"/>
          </a:p>
          <a:p>
            <a:r>
              <a:rPr lang="en-US" dirty="0" smtClean="0"/>
              <a:t>Surgical tubing</a:t>
            </a:r>
            <a:endParaRPr lang="en-US" dirty="0"/>
          </a:p>
        </p:txBody>
      </p:sp>
      <p:pic>
        <p:nvPicPr>
          <p:cNvPr id="4" name="Shape 374"/>
          <p:cNvPicPr preferRelativeResize="0"/>
          <p:nvPr/>
        </p:nvPicPr>
        <p:blipFill>
          <a:blip r:embed="rId3">
            <a:alphaModFix/>
          </a:blip>
          <a:stretch>
            <a:fillRect/>
          </a:stretch>
        </p:blipFill>
        <p:spPr>
          <a:xfrm>
            <a:off x="4247334" y="1600200"/>
            <a:ext cx="4565262" cy="4065967"/>
          </a:xfrm>
          <a:prstGeom prst="rect">
            <a:avLst/>
          </a:prstGeom>
          <a:noFill/>
          <a:ln>
            <a:noFill/>
          </a:ln>
        </p:spPr>
      </p:pic>
      <p:sp>
        <p:nvSpPr>
          <p:cNvPr id="6" name="Slide Number Placeholder 5"/>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30</a:t>
            </a:fld>
            <a:endParaRPr lang="en-US" dirty="0"/>
          </a:p>
        </p:txBody>
      </p:sp>
      <p:sp>
        <p:nvSpPr>
          <p:cNvPr id="5" name="TextBox 4"/>
          <p:cNvSpPr txBox="1"/>
          <p:nvPr/>
        </p:nvSpPr>
        <p:spPr>
          <a:xfrm>
            <a:off x="4590868" y="5666167"/>
            <a:ext cx="4221728" cy="215444"/>
          </a:xfrm>
          <a:prstGeom prst="rect">
            <a:avLst/>
          </a:prstGeom>
          <a:noFill/>
        </p:spPr>
        <p:txBody>
          <a:bodyPr wrap="square" rtlCol="0">
            <a:spAutoFit/>
          </a:bodyPr>
          <a:lstStyle/>
          <a:p>
            <a:pPr algn="r"/>
            <a:r>
              <a:rPr lang="en-US" sz="800" dirty="0" smtClean="0"/>
              <a:t>[46]</a:t>
            </a:r>
            <a:endParaRPr lang="en-US" sz="800" dirty="0"/>
          </a:p>
        </p:txBody>
      </p:sp>
    </p:spTree>
    <p:extLst>
      <p:ext uri="{BB962C8B-B14F-4D97-AF65-F5344CB8AC3E}">
        <p14:creationId xmlns:p14="http://schemas.microsoft.com/office/powerpoint/2010/main" val="215400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Bladders Prototypes</a:t>
            </a:r>
          </a:p>
        </p:txBody>
      </p:sp>
      <p:sp>
        <p:nvSpPr>
          <p:cNvPr id="3" name="Content Placeholder 2"/>
          <p:cNvSpPr>
            <a:spLocks noGrp="1"/>
          </p:cNvSpPr>
          <p:nvPr>
            <p:ph idx="1"/>
          </p:nvPr>
        </p:nvSpPr>
        <p:spPr>
          <a:xfrm>
            <a:off x="457200" y="1600200"/>
            <a:ext cx="4133668" cy="4876800"/>
          </a:xfrm>
        </p:spPr>
        <p:txBody>
          <a:bodyPr/>
          <a:lstStyle/>
          <a:p>
            <a:r>
              <a:rPr lang="en-US" dirty="0" smtClean="0"/>
              <a:t>Blood pressure cuffs</a:t>
            </a:r>
          </a:p>
          <a:p>
            <a:pPr marL="0" indent="0">
              <a:buNone/>
            </a:pPr>
            <a:endParaRPr lang="en-US" dirty="0" smtClean="0"/>
          </a:p>
          <a:p>
            <a:r>
              <a:rPr lang="en-US" dirty="0" smtClean="0"/>
              <a:t>Fabric</a:t>
            </a:r>
          </a:p>
          <a:p>
            <a:pPr marL="0" indent="0">
              <a:buNone/>
            </a:pPr>
            <a:endParaRPr lang="en-US" dirty="0" smtClean="0"/>
          </a:p>
          <a:p>
            <a:r>
              <a:rPr lang="en-US" dirty="0" smtClean="0"/>
              <a:t>Silicone rubber mold</a:t>
            </a:r>
          </a:p>
          <a:p>
            <a:pPr marL="0" indent="0">
              <a:buNone/>
            </a:pPr>
            <a:endParaRPr lang="en-US" dirty="0" smtClean="0"/>
          </a:p>
          <a:p>
            <a:r>
              <a:rPr lang="en-US" dirty="0" smtClean="0"/>
              <a:t>Surgical tubing</a:t>
            </a:r>
            <a:endParaRPr lang="en-US" dirty="0"/>
          </a:p>
        </p:txBody>
      </p:sp>
      <p:sp>
        <p:nvSpPr>
          <p:cNvPr id="6" name="Slide Number Placeholder 5"/>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31</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895" b="28682"/>
          <a:stretch/>
        </p:blipFill>
        <p:spPr>
          <a:xfrm>
            <a:off x="4501509" y="1565899"/>
            <a:ext cx="4056912" cy="4132533"/>
          </a:xfrm>
          <a:prstGeom prst="rect">
            <a:avLst/>
          </a:prstGeom>
        </p:spPr>
      </p:pic>
      <p:sp>
        <p:nvSpPr>
          <p:cNvPr id="7" name="TextBox 6"/>
          <p:cNvSpPr txBox="1"/>
          <p:nvPr/>
        </p:nvSpPr>
        <p:spPr>
          <a:xfrm>
            <a:off x="4590868" y="5666167"/>
            <a:ext cx="4221728" cy="215444"/>
          </a:xfrm>
          <a:prstGeom prst="rect">
            <a:avLst/>
          </a:prstGeom>
          <a:noFill/>
        </p:spPr>
        <p:txBody>
          <a:bodyPr wrap="square" rtlCol="0">
            <a:spAutoFit/>
          </a:bodyPr>
          <a:lstStyle/>
          <a:p>
            <a:pPr algn="r"/>
            <a:r>
              <a:rPr lang="en-US" sz="800" dirty="0" smtClean="0"/>
              <a:t>[47]</a:t>
            </a:r>
            <a:endParaRPr lang="en-US" sz="800" dirty="0"/>
          </a:p>
        </p:txBody>
      </p:sp>
    </p:spTree>
    <p:extLst>
      <p:ext uri="{BB962C8B-B14F-4D97-AF65-F5344CB8AC3E}">
        <p14:creationId xmlns:p14="http://schemas.microsoft.com/office/powerpoint/2010/main" val="1729226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Bladders Prototypes</a:t>
            </a:r>
          </a:p>
        </p:txBody>
      </p:sp>
      <p:sp>
        <p:nvSpPr>
          <p:cNvPr id="3" name="Content Placeholder 2"/>
          <p:cNvSpPr>
            <a:spLocks noGrp="1"/>
          </p:cNvSpPr>
          <p:nvPr>
            <p:ph idx="1"/>
          </p:nvPr>
        </p:nvSpPr>
        <p:spPr>
          <a:xfrm>
            <a:off x="457200" y="1600200"/>
            <a:ext cx="4133668" cy="4876800"/>
          </a:xfrm>
        </p:spPr>
        <p:txBody>
          <a:bodyPr/>
          <a:lstStyle/>
          <a:p>
            <a:r>
              <a:rPr lang="en-US" dirty="0" smtClean="0"/>
              <a:t>Blood pressure cuffs</a:t>
            </a:r>
          </a:p>
          <a:p>
            <a:pPr marL="0" indent="0">
              <a:buNone/>
            </a:pPr>
            <a:endParaRPr lang="en-US" dirty="0" smtClean="0"/>
          </a:p>
          <a:p>
            <a:r>
              <a:rPr lang="en-US" dirty="0" smtClean="0"/>
              <a:t>Fabric</a:t>
            </a:r>
          </a:p>
          <a:p>
            <a:pPr marL="0" indent="0">
              <a:buNone/>
            </a:pPr>
            <a:endParaRPr lang="en-US" dirty="0" smtClean="0"/>
          </a:p>
          <a:p>
            <a:r>
              <a:rPr lang="en-US" dirty="0" smtClean="0"/>
              <a:t>Silicone rubber mold</a:t>
            </a:r>
          </a:p>
          <a:p>
            <a:pPr marL="0" indent="0">
              <a:buNone/>
            </a:pPr>
            <a:endParaRPr lang="en-US" dirty="0" smtClean="0"/>
          </a:p>
          <a:p>
            <a:r>
              <a:rPr lang="en-US" dirty="0" smtClean="0"/>
              <a:t>Surgical tubing</a:t>
            </a:r>
            <a:endParaRPr lang="en-US" dirty="0"/>
          </a:p>
        </p:txBody>
      </p:sp>
      <p:pic>
        <p:nvPicPr>
          <p:cNvPr id="6" name="Shape 393"/>
          <p:cNvPicPr preferRelativeResize="0"/>
          <p:nvPr/>
        </p:nvPicPr>
        <p:blipFill rotWithShape="1">
          <a:blip r:embed="rId3">
            <a:alphaModFix/>
          </a:blip>
          <a:srcRect l="18883" r="17833" b="6785"/>
          <a:stretch/>
        </p:blipFill>
        <p:spPr>
          <a:xfrm>
            <a:off x="4153643" y="1524000"/>
            <a:ext cx="4674806" cy="3883126"/>
          </a:xfrm>
          <a:prstGeom prst="rect">
            <a:avLst/>
          </a:prstGeom>
          <a:noFill/>
          <a:ln>
            <a:noFill/>
          </a:ln>
        </p:spPr>
      </p:pic>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32</a:t>
            </a:fld>
            <a:endParaRPr lang="en-US" dirty="0"/>
          </a:p>
        </p:txBody>
      </p:sp>
      <p:sp>
        <p:nvSpPr>
          <p:cNvPr id="7" name="TextBox 6"/>
          <p:cNvSpPr txBox="1"/>
          <p:nvPr/>
        </p:nvSpPr>
        <p:spPr>
          <a:xfrm>
            <a:off x="4590868" y="5428042"/>
            <a:ext cx="4221728" cy="215444"/>
          </a:xfrm>
          <a:prstGeom prst="rect">
            <a:avLst/>
          </a:prstGeom>
          <a:noFill/>
        </p:spPr>
        <p:txBody>
          <a:bodyPr wrap="square" rtlCol="0">
            <a:spAutoFit/>
          </a:bodyPr>
          <a:lstStyle/>
          <a:p>
            <a:pPr algn="r"/>
            <a:r>
              <a:rPr lang="en-US" sz="800" dirty="0" smtClean="0"/>
              <a:t>[48]</a:t>
            </a:r>
            <a:endParaRPr lang="en-US" sz="800" dirty="0"/>
          </a:p>
        </p:txBody>
      </p:sp>
    </p:spTree>
    <p:extLst>
      <p:ext uri="{BB962C8B-B14F-4D97-AF65-F5344CB8AC3E}">
        <p14:creationId xmlns:p14="http://schemas.microsoft.com/office/powerpoint/2010/main" val="9400794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Bladders Prototypes</a:t>
            </a:r>
          </a:p>
        </p:txBody>
      </p:sp>
      <p:sp>
        <p:nvSpPr>
          <p:cNvPr id="3" name="Content Placeholder 2"/>
          <p:cNvSpPr>
            <a:spLocks noGrp="1"/>
          </p:cNvSpPr>
          <p:nvPr>
            <p:ph idx="1"/>
          </p:nvPr>
        </p:nvSpPr>
        <p:spPr>
          <a:xfrm>
            <a:off x="457200" y="1600200"/>
            <a:ext cx="4133668" cy="4876800"/>
          </a:xfrm>
        </p:spPr>
        <p:txBody>
          <a:bodyPr/>
          <a:lstStyle/>
          <a:p>
            <a:r>
              <a:rPr lang="en-US" dirty="0" smtClean="0"/>
              <a:t>Blood pressure cuffs</a:t>
            </a:r>
          </a:p>
          <a:p>
            <a:pPr marL="0" indent="0">
              <a:buNone/>
            </a:pPr>
            <a:endParaRPr lang="en-US" dirty="0" smtClean="0"/>
          </a:p>
          <a:p>
            <a:r>
              <a:rPr lang="en-US" dirty="0" smtClean="0"/>
              <a:t>Fabric</a:t>
            </a:r>
          </a:p>
          <a:p>
            <a:pPr marL="0" indent="0">
              <a:buNone/>
            </a:pPr>
            <a:endParaRPr lang="en-US" dirty="0" smtClean="0"/>
          </a:p>
          <a:p>
            <a:r>
              <a:rPr lang="en-US" dirty="0" smtClean="0"/>
              <a:t>Silicone rubber mold</a:t>
            </a:r>
          </a:p>
          <a:p>
            <a:pPr marL="0" indent="0">
              <a:buNone/>
            </a:pPr>
            <a:endParaRPr lang="en-US" dirty="0" smtClean="0"/>
          </a:p>
          <a:p>
            <a:r>
              <a:rPr lang="en-US" dirty="0" smtClean="0"/>
              <a:t>Surgical tubing</a:t>
            </a:r>
            <a:endParaRPr lang="en-US" dirty="0"/>
          </a:p>
        </p:txBody>
      </p:sp>
      <p:pic>
        <p:nvPicPr>
          <p:cNvPr id="5" name="Shape 402"/>
          <p:cNvPicPr preferRelativeResize="0"/>
          <p:nvPr/>
        </p:nvPicPr>
        <p:blipFill rotWithShape="1">
          <a:blip r:embed="rId3">
            <a:alphaModFix/>
          </a:blip>
          <a:srcRect t="9751" b="10902"/>
          <a:stretch/>
        </p:blipFill>
        <p:spPr>
          <a:xfrm>
            <a:off x="4093220" y="1259686"/>
            <a:ext cx="4641530" cy="3855496"/>
          </a:xfrm>
          <a:prstGeom prst="rect">
            <a:avLst/>
          </a:prstGeom>
          <a:noFill/>
          <a:ln>
            <a:noFill/>
          </a:ln>
        </p:spPr>
      </p:pic>
      <p:sp>
        <p:nvSpPr>
          <p:cNvPr id="6" name="Slide Number Placeholder 5"/>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33</a:t>
            </a:fld>
            <a:endParaRPr lang="en-US" dirty="0"/>
          </a:p>
        </p:txBody>
      </p:sp>
      <p:sp>
        <p:nvSpPr>
          <p:cNvPr id="4" name="TextBox 3"/>
          <p:cNvSpPr txBox="1"/>
          <p:nvPr/>
        </p:nvSpPr>
        <p:spPr>
          <a:xfrm>
            <a:off x="4093220" y="5115182"/>
            <a:ext cx="4593580" cy="215444"/>
          </a:xfrm>
          <a:prstGeom prst="rect">
            <a:avLst/>
          </a:prstGeom>
          <a:noFill/>
        </p:spPr>
        <p:txBody>
          <a:bodyPr wrap="square" rtlCol="0">
            <a:spAutoFit/>
          </a:bodyPr>
          <a:lstStyle/>
          <a:p>
            <a:pPr algn="r"/>
            <a:r>
              <a:rPr lang="en-US" sz="800" dirty="0" smtClean="0"/>
              <a:t>[49]</a:t>
            </a:r>
            <a:endParaRPr lang="en-US" sz="800" dirty="0"/>
          </a:p>
        </p:txBody>
      </p:sp>
    </p:spTree>
    <p:extLst>
      <p:ext uri="{BB962C8B-B14F-4D97-AF65-F5344CB8AC3E}">
        <p14:creationId xmlns:p14="http://schemas.microsoft.com/office/powerpoint/2010/main" val="1344042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Matrix</a:t>
            </a:r>
            <a:endParaRPr lang="en-US" dirty="0"/>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59660317"/>
              </p:ext>
            </p:extLst>
          </p:nvPr>
        </p:nvGraphicFramePr>
        <p:xfrm>
          <a:off x="918786" y="2033887"/>
          <a:ext cx="7306428" cy="4003884"/>
        </p:xfrm>
        <a:graphic>
          <a:graphicData uri="http://schemas.openxmlformats.org/drawingml/2006/table">
            <a:tbl>
              <a:tblPr firstRow="1" bandRow="1">
                <a:tableStyleId>{5C22544A-7EE6-4342-B048-85BDC9FD1C3A}</a:tableStyleId>
              </a:tblPr>
              <a:tblGrid>
                <a:gridCol w="3653214"/>
                <a:gridCol w="3653214"/>
              </a:tblGrid>
              <a:tr h="444474">
                <a:tc>
                  <a:txBody>
                    <a:bodyPr/>
                    <a:lstStyle/>
                    <a:p>
                      <a:r>
                        <a:rPr lang="en-US" sz="2200" dirty="0" smtClean="0"/>
                        <a:t>Quality</a:t>
                      </a:r>
                      <a:endParaRPr lang="en-US" sz="2200" dirty="0"/>
                    </a:p>
                  </a:txBody>
                  <a:tcPr marL="109596" marR="109596" marT="54798" marB="54798"/>
                </a:tc>
                <a:tc>
                  <a:txBody>
                    <a:bodyPr/>
                    <a:lstStyle/>
                    <a:p>
                      <a:r>
                        <a:rPr lang="en-US" sz="2200" dirty="0" smtClean="0"/>
                        <a:t>Weight</a:t>
                      </a:r>
                      <a:endParaRPr lang="en-US" sz="2200" dirty="0"/>
                    </a:p>
                  </a:txBody>
                  <a:tcPr marL="109596" marR="109596" marT="54798" marB="54798"/>
                </a:tc>
              </a:tr>
              <a:tr h="444474">
                <a:tc>
                  <a:txBody>
                    <a:bodyPr/>
                    <a:lstStyle/>
                    <a:p>
                      <a:r>
                        <a:rPr lang="en-US" sz="2200" dirty="0" smtClean="0"/>
                        <a:t>Force (N)</a:t>
                      </a:r>
                    </a:p>
                  </a:txBody>
                  <a:tcPr marL="109596" marR="109596" marT="54798" marB="54798"/>
                </a:tc>
                <a:tc>
                  <a:txBody>
                    <a:bodyPr/>
                    <a:lstStyle/>
                    <a:p>
                      <a:r>
                        <a:rPr lang="en-US" sz="2200" dirty="0" smtClean="0"/>
                        <a:t>33%</a:t>
                      </a:r>
                      <a:endParaRPr lang="en-US" sz="2200" dirty="0"/>
                    </a:p>
                  </a:txBody>
                  <a:tcPr marL="109596" marR="109596" marT="54798" marB="54798"/>
                </a:tc>
              </a:tr>
              <a:tr h="444474">
                <a:tc>
                  <a:txBody>
                    <a:bodyPr/>
                    <a:lstStyle/>
                    <a:p>
                      <a:r>
                        <a:rPr lang="en-US" sz="2200" dirty="0" smtClean="0"/>
                        <a:t>Cost ($)</a:t>
                      </a:r>
                      <a:endParaRPr lang="en-US" sz="2200" dirty="0"/>
                    </a:p>
                  </a:txBody>
                  <a:tcPr marL="109596" marR="109596" marT="54798" marB="54798"/>
                </a:tc>
                <a:tc>
                  <a:txBody>
                    <a:bodyPr/>
                    <a:lstStyle/>
                    <a:p>
                      <a:r>
                        <a:rPr lang="en-US" sz="2200" dirty="0" smtClean="0"/>
                        <a:t>12%</a:t>
                      </a:r>
                      <a:endParaRPr lang="en-US" sz="2200" dirty="0"/>
                    </a:p>
                  </a:txBody>
                  <a:tcPr marL="109596" marR="109596" marT="54798" marB="54798"/>
                </a:tc>
              </a:tr>
              <a:tr h="444474">
                <a:tc>
                  <a:txBody>
                    <a:bodyPr/>
                    <a:lstStyle/>
                    <a:p>
                      <a:r>
                        <a:rPr lang="en-US" sz="2200" dirty="0" smtClean="0"/>
                        <a:t>Durability</a:t>
                      </a:r>
                      <a:endParaRPr lang="en-US" sz="2200" dirty="0"/>
                    </a:p>
                  </a:txBody>
                  <a:tcPr marL="109596" marR="109596" marT="54798" marB="54798"/>
                </a:tc>
                <a:tc>
                  <a:txBody>
                    <a:bodyPr/>
                    <a:lstStyle/>
                    <a:p>
                      <a:r>
                        <a:rPr lang="en-US" sz="2200" dirty="0" smtClean="0"/>
                        <a:t>12%</a:t>
                      </a:r>
                      <a:endParaRPr lang="en-US" sz="2200" dirty="0"/>
                    </a:p>
                  </a:txBody>
                  <a:tcPr marL="109596" marR="109596" marT="54798" marB="54798"/>
                </a:tc>
              </a:tr>
              <a:tr h="444474">
                <a:tc>
                  <a:txBody>
                    <a:bodyPr/>
                    <a:lstStyle/>
                    <a:p>
                      <a:r>
                        <a:rPr lang="en-US" sz="2200" dirty="0" smtClean="0"/>
                        <a:t>Effectiveness (x minutes)</a:t>
                      </a:r>
                      <a:endParaRPr lang="en-US" sz="2200" dirty="0"/>
                    </a:p>
                  </a:txBody>
                  <a:tcPr marL="109596" marR="109596" marT="54798" marB="54798"/>
                </a:tc>
                <a:tc>
                  <a:txBody>
                    <a:bodyPr/>
                    <a:lstStyle/>
                    <a:p>
                      <a:r>
                        <a:rPr lang="en-US" sz="2200" dirty="0" smtClean="0"/>
                        <a:t>11%</a:t>
                      </a:r>
                      <a:endParaRPr lang="en-US" sz="2200" dirty="0"/>
                    </a:p>
                  </a:txBody>
                  <a:tcPr marL="109596" marR="109596" marT="54798" marB="54798"/>
                </a:tc>
              </a:tr>
              <a:tr h="444474">
                <a:tc>
                  <a:txBody>
                    <a:bodyPr/>
                    <a:lstStyle/>
                    <a:p>
                      <a:r>
                        <a:rPr lang="en-US" sz="2200" dirty="0" smtClean="0"/>
                        <a:t>Manufacturability</a:t>
                      </a:r>
                      <a:endParaRPr lang="en-US" sz="2200" dirty="0"/>
                    </a:p>
                  </a:txBody>
                  <a:tcPr marL="109596" marR="109596" marT="54798" marB="54798"/>
                </a:tc>
                <a:tc>
                  <a:txBody>
                    <a:bodyPr/>
                    <a:lstStyle/>
                    <a:p>
                      <a:r>
                        <a:rPr lang="en-US" sz="2200" dirty="0" smtClean="0"/>
                        <a:t>10%</a:t>
                      </a:r>
                      <a:endParaRPr lang="en-US" sz="2200" dirty="0"/>
                    </a:p>
                  </a:txBody>
                  <a:tcPr marL="109596" marR="109596" marT="54798" marB="54798"/>
                </a:tc>
              </a:tr>
              <a:tr h="444474">
                <a:tc>
                  <a:txBody>
                    <a:bodyPr/>
                    <a:lstStyle/>
                    <a:p>
                      <a:r>
                        <a:rPr lang="en-US" sz="2200" dirty="0" smtClean="0"/>
                        <a:t>Customization</a:t>
                      </a:r>
                      <a:endParaRPr lang="en-US" sz="2200" dirty="0"/>
                    </a:p>
                  </a:txBody>
                  <a:tcPr marL="109596" marR="109596" marT="54798" marB="54798"/>
                </a:tc>
                <a:tc>
                  <a:txBody>
                    <a:bodyPr/>
                    <a:lstStyle/>
                    <a:p>
                      <a:r>
                        <a:rPr lang="en-US" sz="2200" dirty="0" smtClean="0"/>
                        <a:t>10%</a:t>
                      </a:r>
                      <a:endParaRPr lang="en-US" sz="2200" dirty="0"/>
                    </a:p>
                  </a:txBody>
                  <a:tcPr marL="109596" marR="109596" marT="54798" marB="54798"/>
                </a:tc>
              </a:tr>
              <a:tr h="4444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Weight (g)</a:t>
                      </a:r>
                    </a:p>
                  </a:txBody>
                  <a:tcPr marL="109596" marR="109596" marT="54798" marB="54798"/>
                </a:tc>
                <a:tc>
                  <a:txBody>
                    <a:bodyPr/>
                    <a:lstStyle/>
                    <a:p>
                      <a:r>
                        <a:rPr lang="en-US" sz="2200" dirty="0" smtClean="0"/>
                        <a:t>7%</a:t>
                      </a:r>
                      <a:endParaRPr lang="en-US" sz="2200" dirty="0"/>
                    </a:p>
                  </a:txBody>
                  <a:tcPr marL="109596" marR="109596" marT="54798" marB="54798"/>
                </a:tc>
              </a:tr>
              <a:tr h="444474">
                <a:tc>
                  <a:txBody>
                    <a:bodyPr/>
                    <a:lstStyle/>
                    <a:p>
                      <a:r>
                        <a:rPr lang="en-US" sz="2200" dirty="0" smtClean="0"/>
                        <a:t>Volume</a:t>
                      </a:r>
                      <a:r>
                        <a:rPr lang="en-US" sz="2200" baseline="0" dirty="0" smtClean="0"/>
                        <a:t> (mL)</a:t>
                      </a:r>
                      <a:endParaRPr lang="en-US" sz="2200" dirty="0"/>
                    </a:p>
                  </a:txBody>
                  <a:tcPr marL="109596" marR="109596" marT="54798" marB="54798"/>
                </a:tc>
                <a:tc>
                  <a:txBody>
                    <a:bodyPr/>
                    <a:lstStyle/>
                    <a:p>
                      <a:r>
                        <a:rPr lang="en-US" sz="2200" dirty="0" smtClean="0"/>
                        <a:t>5%</a:t>
                      </a:r>
                      <a:endParaRPr lang="en-US" sz="2200" dirty="0"/>
                    </a:p>
                  </a:txBody>
                  <a:tcPr marL="109596" marR="109596" marT="54798" marB="54798"/>
                </a:tc>
              </a:tr>
            </a:tbl>
          </a:graphicData>
        </a:graphic>
      </p:graphicFrame>
    </p:spTree>
    <p:extLst>
      <p:ext uri="{BB962C8B-B14F-4D97-AF65-F5344CB8AC3E}">
        <p14:creationId xmlns:p14="http://schemas.microsoft.com/office/powerpoint/2010/main" val="3191121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Sensing &amp; Control</a:t>
            </a:r>
            <a:endParaRPr lang="en-US" dirty="0"/>
          </a:p>
        </p:txBody>
      </p:sp>
      <p:sp>
        <p:nvSpPr>
          <p:cNvPr id="3" name="Slide Number Placeholder 2"/>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723" y="3268410"/>
            <a:ext cx="1426593" cy="1196753"/>
          </a:xfrm>
          <a:prstGeom prst="rect">
            <a:avLst/>
          </a:prstGeom>
        </p:spPr>
      </p:pic>
      <p:grpSp>
        <p:nvGrpSpPr>
          <p:cNvPr id="12" name="Group 11"/>
          <p:cNvGrpSpPr/>
          <p:nvPr/>
        </p:nvGrpSpPr>
        <p:grpSpPr>
          <a:xfrm>
            <a:off x="1691922" y="2124625"/>
            <a:ext cx="1337028" cy="1046502"/>
            <a:chOff x="981075" y="2581275"/>
            <a:chExt cx="1781175" cy="1219200"/>
          </a:xfrm>
        </p:grpSpPr>
        <p:sp>
          <p:nvSpPr>
            <p:cNvPr id="4" name="Rounded Rectangle 3"/>
            <p:cNvSpPr/>
            <p:nvPr/>
          </p:nvSpPr>
          <p:spPr>
            <a:xfrm>
              <a:off x="981075" y="2581275"/>
              <a:ext cx="1781175" cy="1219200"/>
            </a:xfrm>
            <a:prstGeom prst="roundRect">
              <a:avLst>
                <a:gd name="adj" fmla="val 8854"/>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smtClean="0"/>
                <a:t>Signal Processing</a:t>
              </a:r>
              <a:endParaRPr lang="en-US" sz="1600" dirty="0"/>
            </a:p>
          </p:txBody>
        </p:sp>
        <p:sp>
          <p:nvSpPr>
            <p:cNvPr id="6" name="Isosceles Triangle 5"/>
            <p:cNvSpPr/>
            <p:nvPr/>
          </p:nvSpPr>
          <p:spPr>
            <a:xfrm rot="5400000">
              <a:off x="1769268" y="3283746"/>
              <a:ext cx="333373" cy="357187"/>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1523998" y="3373878"/>
              <a:ext cx="233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23998" y="3533423"/>
              <a:ext cx="233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07405" y="3461629"/>
              <a:ext cx="23336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a:xfrm>
            <a:off x="461536" y="2342255"/>
            <a:ext cx="1042990" cy="607573"/>
          </a:xfrm>
          <a:prstGeom prst="roundRect">
            <a:avLst>
              <a:gd name="adj" fmla="val 8854"/>
            </a:avLst>
          </a:prstGeom>
          <a:gradFill>
            <a:gsLst>
              <a:gs pos="0">
                <a:srgbClr val="ACC38B"/>
              </a:gs>
              <a:gs pos="63000">
                <a:srgbClr val="C9E0A8"/>
              </a:gs>
              <a:gs pos="100000">
                <a:srgbClr val="DCECC6"/>
              </a:gs>
            </a:gsLst>
          </a:gradFill>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smtClean="0"/>
              <a:t>sEMG Sensors</a:t>
            </a:r>
            <a:endParaRPr lang="en-US" sz="1600" dirty="0"/>
          </a:p>
        </p:txBody>
      </p:sp>
      <p:sp>
        <p:nvSpPr>
          <p:cNvPr id="14" name="Rounded Rectangle 13"/>
          <p:cNvSpPr/>
          <p:nvPr/>
        </p:nvSpPr>
        <p:spPr>
          <a:xfrm>
            <a:off x="5286373" y="2056158"/>
            <a:ext cx="962027" cy="587434"/>
          </a:xfrm>
          <a:prstGeom prst="roundRect">
            <a:avLst>
              <a:gd name="adj" fmla="val 8854"/>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600" dirty="0" smtClean="0"/>
              <a:t>Motor Drivers</a:t>
            </a:r>
          </a:p>
          <a:p>
            <a:pPr algn="ctr"/>
            <a:endParaRPr lang="en-US" sz="1600" dirty="0"/>
          </a:p>
        </p:txBody>
      </p:sp>
      <p:grpSp>
        <p:nvGrpSpPr>
          <p:cNvPr id="20" name="Group 19"/>
          <p:cNvGrpSpPr/>
          <p:nvPr/>
        </p:nvGrpSpPr>
        <p:grpSpPr>
          <a:xfrm>
            <a:off x="6510334" y="1430530"/>
            <a:ext cx="2305050" cy="1837880"/>
            <a:chOff x="6381750" y="2267395"/>
            <a:chExt cx="2305050" cy="1837880"/>
          </a:xfrm>
        </p:grpSpPr>
        <p:sp>
          <p:nvSpPr>
            <p:cNvPr id="15" name="Rounded Rectangle 14"/>
            <p:cNvSpPr/>
            <p:nvPr/>
          </p:nvSpPr>
          <p:spPr>
            <a:xfrm>
              <a:off x="6381750" y="2267395"/>
              <a:ext cx="2305050" cy="1837880"/>
            </a:xfrm>
            <a:prstGeom prst="roundRect">
              <a:avLst>
                <a:gd name="adj" fmla="val 8854"/>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600" dirty="0" smtClean="0"/>
                <a:t>Motors</a:t>
              </a:r>
              <a:endParaRPr lang="en-US" sz="1600" dirty="0"/>
            </a:p>
          </p:txBody>
        </p:sp>
        <p:sp>
          <p:nvSpPr>
            <p:cNvPr id="16" name="Rounded Rectangle 15"/>
            <p:cNvSpPr/>
            <p:nvPr/>
          </p:nvSpPr>
          <p:spPr>
            <a:xfrm>
              <a:off x="7605709" y="2641823"/>
              <a:ext cx="962027" cy="616009"/>
            </a:xfrm>
            <a:prstGeom prst="roundRect">
              <a:avLst>
                <a:gd name="adj" fmla="val 8854"/>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600" dirty="0" smtClean="0"/>
                <a:t>Front Right</a:t>
              </a:r>
            </a:p>
            <a:p>
              <a:pPr algn="ctr"/>
              <a:endParaRPr lang="en-US" sz="1600" dirty="0"/>
            </a:p>
          </p:txBody>
        </p:sp>
        <p:sp>
          <p:nvSpPr>
            <p:cNvPr id="17" name="Rounded Rectangle 16"/>
            <p:cNvSpPr/>
            <p:nvPr/>
          </p:nvSpPr>
          <p:spPr>
            <a:xfrm>
              <a:off x="6491285" y="2641823"/>
              <a:ext cx="962027" cy="616009"/>
            </a:xfrm>
            <a:prstGeom prst="roundRect">
              <a:avLst>
                <a:gd name="adj" fmla="val 8854"/>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600" dirty="0" smtClean="0"/>
                <a:t>Front Left</a:t>
              </a:r>
            </a:p>
            <a:p>
              <a:pPr algn="ctr"/>
              <a:endParaRPr lang="en-US" sz="1600" dirty="0"/>
            </a:p>
          </p:txBody>
        </p:sp>
        <p:sp>
          <p:nvSpPr>
            <p:cNvPr id="18" name="Rounded Rectangle 17"/>
            <p:cNvSpPr/>
            <p:nvPr/>
          </p:nvSpPr>
          <p:spPr>
            <a:xfrm>
              <a:off x="7605709" y="3372932"/>
              <a:ext cx="962027" cy="616009"/>
            </a:xfrm>
            <a:prstGeom prst="roundRect">
              <a:avLst>
                <a:gd name="adj" fmla="val 8854"/>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600" dirty="0" smtClean="0"/>
                <a:t>Back Right</a:t>
              </a:r>
            </a:p>
            <a:p>
              <a:pPr algn="ctr"/>
              <a:endParaRPr lang="en-US" sz="1600" dirty="0"/>
            </a:p>
          </p:txBody>
        </p:sp>
        <p:sp>
          <p:nvSpPr>
            <p:cNvPr id="19" name="Rounded Rectangle 18"/>
            <p:cNvSpPr/>
            <p:nvPr/>
          </p:nvSpPr>
          <p:spPr>
            <a:xfrm>
              <a:off x="6491285" y="3372932"/>
              <a:ext cx="962027" cy="616009"/>
            </a:xfrm>
            <a:prstGeom prst="roundRect">
              <a:avLst>
                <a:gd name="adj" fmla="val 8854"/>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600" dirty="0"/>
                <a:t>Back </a:t>
              </a:r>
              <a:r>
                <a:rPr lang="en-US" sz="1600" dirty="0" smtClean="0"/>
                <a:t>Left</a:t>
              </a:r>
            </a:p>
            <a:p>
              <a:pPr algn="ctr"/>
              <a:endParaRPr lang="en-US" sz="1600" dirty="0"/>
            </a:p>
          </p:txBody>
        </p:sp>
      </p:grpSp>
      <p:sp>
        <p:nvSpPr>
          <p:cNvPr id="21" name="Rounded Rectangle 20"/>
          <p:cNvSpPr/>
          <p:nvPr/>
        </p:nvSpPr>
        <p:spPr>
          <a:xfrm>
            <a:off x="7358057" y="5478900"/>
            <a:ext cx="962027" cy="587434"/>
          </a:xfrm>
          <a:prstGeom prst="roundRect">
            <a:avLst>
              <a:gd name="adj" fmla="val 885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Battery</a:t>
            </a:r>
            <a:endParaRPr lang="en-US" sz="1600" dirty="0"/>
          </a:p>
        </p:txBody>
      </p:sp>
      <p:sp>
        <p:nvSpPr>
          <p:cNvPr id="22" name="Rounded Rectangle 21"/>
          <p:cNvSpPr/>
          <p:nvPr/>
        </p:nvSpPr>
        <p:spPr>
          <a:xfrm>
            <a:off x="5286373" y="5476770"/>
            <a:ext cx="1333496" cy="587434"/>
          </a:xfrm>
          <a:prstGeom prst="roundRect">
            <a:avLst>
              <a:gd name="adj" fmla="val 885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Voltage Regulators</a:t>
            </a:r>
            <a:endParaRPr lang="en-US" sz="1600" dirty="0"/>
          </a:p>
        </p:txBody>
      </p:sp>
      <p:sp>
        <p:nvSpPr>
          <p:cNvPr id="24" name="Rounded Rectangle 23"/>
          <p:cNvSpPr/>
          <p:nvPr/>
        </p:nvSpPr>
        <p:spPr>
          <a:xfrm>
            <a:off x="2801669" y="3536297"/>
            <a:ext cx="852914" cy="463000"/>
          </a:xfrm>
          <a:prstGeom prst="roundRect">
            <a:avLst>
              <a:gd name="adj" fmla="val 8854"/>
            </a:avLst>
          </a:prstGeom>
          <a:gradFill>
            <a:gsLst>
              <a:gs pos="0">
                <a:srgbClr val="ACC38B"/>
              </a:gs>
              <a:gs pos="63000">
                <a:srgbClr val="C9E0A8"/>
              </a:gs>
              <a:gs pos="100000">
                <a:srgbClr val="DCECC6"/>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ADC’s</a:t>
            </a:r>
            <a:endParaRPr lang="en-US" sz="1600" dirty="0"/>
          </a:p>
        </p:txBody>
      </p:sp>
      <p:sp>
        <p:nvSpPr>
          <p:cNvPr id="25" name="Rounded Rectangle 24"/>
          <p:cNvSpPr/>
          <p:nvPr/>
        </p:nvSpPr>
        <p:spPr>
          <a:xfrm>
            <a:off x="690135" y="3536297"/>
            <a:ext cx="1781601" cy="463000"/>
          </a:xfrm>
          <a:prstGeom prst="roundRect">
            <a:avLst>
              <a:gd name="adj" fmla="val 8854"/>
            </a:avLst>
          </a:prstGeom>
          <a:gradFill>
            <a:gsLst>
              <a:gs pos="0">
                <a:srgbClr val="ACC38B"/>
              </a:gs>
              <a:gs pos="63000">
                <a:srgbClr val="C9E0A8"/>
              </a:gs>
              <a:gs pos="100000">
                <a:srgbClr val="DCECC6"/>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Pressor Sensors</a:t>
            </a:r>
            <a:endParaRPr lang="en-US" sz="1600" dirty="0"/>
          </a:p>
        </p:txBody>
      </p:sp>
      <p:cxnSp>
        <p:nvCxnSpPr>
          <p:cNvPr id="45" name="Straight Arrow Connector 44"/>
          <p:cNvCxnSpPr>
            <a:stCxn id="13" idx="3"/>
            <a:endCxn id="4" idx="1"/>
          </p:cNvCxnSpPr>
          <p:nvPr/>
        </p:nvCxnSpPr>
        <p:spPr>
          <a:xfrm>
            <a:off x="1504526" y="2646042"/>
            <a:ext cx="187396" cy="18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Straight Arrow Connector 45"/>
          <p:cNvCxnSpPr>
            <a:stCxn id="25" idx="3"/>
            <a:endCxn id="24" idx="1"/>
          </p:cNvCxnSpPr>
          <p:nvPr/>
        </p:nvCxnSpPr>
        <p:spPr>
          <a:xfrm>
            <a:off x="2471736" y="3767797"/>
            <a:ext cx="329933"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0" name="Elbow Connector 49"/>
          <p:cNvCxnSpPr>
            <a:stCxn id="4" idx="3"/>
            <a:endCxn id="24" idx="0"/>
          </p:cNvCxnSpPr>
          <p:nvPr/>
        </p:nvCxnSpPr>
        <p:spPr>
          <a:xfrm>
            <a:off x="3028950" y="2647876"/>
            <a:ext cx="199176" cy="888421"/>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1" name="Straight Arrow Connector 50"/>
          <p:cNvCxnSpPr/>
          <p:nvPr/>
        </p:nvCxnSpPr>
        <p:spPr>
          <a:xfrm>
            <a:off x="3626008" y="3767797"/>
            <a:ext cx="48427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4" name="Elbow Connector 53"/>
          <p:cNvCxnSpPr>
            <a:stCxn id="5" idx="0"/>
            <a:endCxn id="14" idx="1"/>
          </p:cNvCxnSpPr>
          <p:nvPr/>
        </p:nvCxnSpPr>
        <p:spPr>
          <a:xfrm rot="5400000" flipH="1" flipV="1">
            <a:off x="4583929" y="2565967"/>
            <a:ext cx="918535" cy="486353"/>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5" name="Straight Arrow Connector 54"/>
          <p:cNvCxnSpPr>
            <a:stCxn id="14" idx="3"/>
            <a:endCxn id="15" idx="1"/>
          </p:cNvCxnSpPr>
          <p:nvPr/>
        </p:nvCxnSpPr>
        <p:spPr>
          <a:xfrm flipV="1">
            <a:off x="6248400" y="2349470"/>
            <a:ext cx="261934" cy="40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0" name="Elbow Connector 59"/>
          <p:cNvCxnSpPr>
            <a:stCxn id="22" idx="1"/>
            <a:endCxn id="5" idx="2"/>
          </p:cNvCxnSpPr>
          <p:nvPr/>
        </p:nvCxnSpPr>
        <p:spPr>
          <a:xfrm rot="10800000">
            <a:off x="4800021" y="4465163"/>
            <a:ext cx="486353" cy="1305324"/>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3" name="Elbow Connector 62"/>
          <p:cNvCxnSpPr>
            <a:stCxn id="22" idx="1"/>
            <a:endCxn id="25" idx="2"/>
          </p:cNvCxnSpPr>
          <p:nvPr/>
        </p:nvCxnSpPr>
        <p:spPr>
          <a:xfrm rot="10800000">
            <a:off x="1580937" y="3999297"/>
            <a:ext cx="3705437" cy="1771190"/>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8" name="Elbow Connector 77"/>
          <p:cNvCxnSpPr>
            <a:stCxn id="22" idx="0"/>
            <a:endCxn id="14" idx="2"/>
          </p:cNvCxnSpPr>
          <p:nvPr/>
        </p:nvCxnSpPr>
        <p:spPr>
          <a:xfrm rot="16200000" flipV="1">
            <a:off x="4443665" y="3967314"/>
            <a:ext cx="2833178" cy="185734"/>
          </a:xfrm>
          <a:prstGeom prst="bentConnector3">
            <a:avLst>
              <a:gd name="adj1" fmla="val 92024"/>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1" name="Elbow Connector 80"/>
          <p:cNvCxnSpPr>
            <a:stCxn id="22" idx="0"/>
            <a:endCxn id="15" idx="2"/>
          </p:cNvCxnSpPr>
          <p:nvPr/>
        </p:nvCxnSpPr>
        <p:spPr>
          <a:xfrm rot="5400000" flipH="1" flipV="1">
            <a:off x="5703810" y="3517721"/>
            <a:ext cx="2208360" cy="1709738"/>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4" name="Elbow Connector 83"/>
          <p:cNvCxnSpPr>
            <a:stCxn id="21" idx="1"/>
            <a:endCxn id="22" idx="3"/>
          </p:cNvCxnSpPr>
          <p:nvPr/>
        </p:nvCxnSpPr>
        <p:spPr>
          <a:xfrm rot="10800000">
            <a:off x="6619869" y="5770487"/>
            <a:ext cx="738188" cy="2130"/>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9" name="Elbow Connector 88"/>
          <p:cNvCxnSpPr>
            <a:stCxn id="22" idx="1"/>
          </p:cNvCxnSpPr>
          <p:nvPr/>
        </p:nvCxnSpPr>
        <p:spPr>
          <a:xfrm rot="10800000">
            <a:off x="394857" y="3865081"/>
            <a:ext cx="4891516" cy="1905406"/>
          </a:xfrm>
          <a:prstGeom prst="bentConnector3">
            <a:avLst>
              <a:gd name="adj1" fmla="val 99947"/>
            </a:avLst>
          </a:prstGeom>
        </p:spPr>
        <p:style>
          <a:lnRef idx="1">
            <a:schemeClr val="accent6"/>
          </a:lnRef>
          <a:fillRef idx="0">
            <a:schemeClr val="accent6"/>
          </a:fillRef>
          <a:effectRef idx="0">
            <a:schemeClr val="accent6"/>
          </a:effectRef>
          <a:fontRef idx="minor">
            <a:schemeClr val="tx1"/>
          </a:fontRef>
        </p:style>
      </p:cxnSp>
      <p:cxnSp>
        <p:nvCxnSpPr>
          <p:cNvPr id="92" name="Elbow Connector 91"/>
          <p:cNvCxnSpPr/>
          <p:nvPr/>
        </p:nvCxnSpPr>
        <p:spPr>
          <a:xfrm rot="5400000" flipH="1" flipV="1">
            <a:off x="235227" y="3114221"/>
            <a:ext cx="916960" cy="588174"/>
          </a:xfrm>
          <a:prstGeom prst="bentConnector3">
            <a:avLst>
              <a:gd name="adj1" fmla="val 73372"/>
            </a:avLst>
          </a:prstGeom>
          <a:ln>
            <a:tailEnd type="triangle"/>
          </a:ln>
        </p:spPr>
        <p:style>
          <a:lnRef idx="1">
            <a:schemeClr val="accent6"/>
          </a:lnRef>
          <a:fillRef idx="0">
            <a:schemeClr val="accent6"/>
          </a:fillRef>
          <a:effectRef idx="0">
            <a:schemeClr val="accent6"/>
          </a:effectRef>
          <a:fontRef idx="minor">
            <a:schemeClr val="tx1"/>
          </a:fontRef>
        </p:style>
      </p:cxnSp>
      <p:sp>
        <p:nvSpPr>
          <p:cNvPr id="39" name="Rounded Rectangle 38"/>
          <p:cNvSpPr/>
          <p:nvPr/>
        </p:nvSpPr>
        <p:spPr>
          <a:xfrm>
            <a:off x="2126320" y="4350576"/>
            <a:ext cx="1615756" cy="866361"/>
          </a:xfrm>
          <a:prstGeom prst="roundRect">
            <a:avLst>
              <a:gd name="adj" fmla="val 8854"/>
            </a:avLst>
          </a:prstGeom>
          <a:gradFill>
            <a:gsLst>
              <a:gs pos="0">
                <a:srgbClr val="AFDBC3"/>
              </a:gs>
              <a:gs pos="45000">
                <a:srgbClr val="C0EAD3"/>
              </a:gs>
              <a:gs pos="100000">
                <a:srgbClr val="DDF3E9"/>
              </a:gs>
            </a:gsLst>
          </a:gradFill>
          <a:ln>
            <a:solidFill>
              <a:srgbClr val="309E74"/>
            </a:solidFill>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1600" dirty="0" smtClean="0"/>
              <a:t>User Controls (Buttons, </a:t>
            </a:r>
          </a:p>
          <a:p>
            <a:pPr algn="ctr"/>
            <a:r>
              <a:rPr lang="en-US" sz="1600" dirty="0" smtClean="0"/>
              <a:t>LED Display)</a:t>
            </a:r>
            <a:endParaRPr lang="en-US" sz="1600" dirty="0"/>
          </a:p>
        </p:txBody>
      </p:sp>
      <p:cxnSp>
        <p:nvCxnSpPr>
          <p:cNvPr id="44" name="Elbow Connector 43"/>
          <p:cNvCxnSpPr>
            <a:stCxn id="22" idx="1"/>
            <a:endCxn id="39" idx="2"/>
          </p:cNvCxnSpPr>
          <p:nvPr/>
        </p:nvCxnSpPr>
        <p:spPr>
          <a:xfrm rot="10800000">
            <a:off x="2934199" y="5216937"/>
            <a:ext cx="2352175" cy="553550"/>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39" idx="3"/>
            <a:endCxn id="5" idx="1"/>
          </p:cNvCxnSpPr>
          <p:nvPr/>
        </p:nvCxnSpPr>
        <p:spPr>
          <a:xfrm flipV="1">
            <a:off x="3742076" y="3866787"/>
            <a:ext cx="344647" cy="916970"/>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40" name="TextBox 39"/>
          <p:cNvSpPr txBox="1"/>
          <p:nvPr/>
        </p:nvSpPr>
        <p:spPr>
          <a:xfrm>
            <a:off x="4800020" y="6095945"/>
            <a:ext cx="4221728" cy="246221"/>
          </a:xfrm>
          <a:prstGeom prst="rect">
            <a:avLst/>
          </a:prstGeom>
          <a:noFill/>
        </p:spPr>
        <p:txBody>
          <a:bodyPr wrap="square" rtlCol="0">
            <a:spAutoFit/>
          </a:bodyPr>
          <a:lstStyle/>
          <a:p>
            <a:pPr algn="r"/>
            <a:r>
              <a:rPr lang="en-US" sz="1000" dirty="0" smtClean="0"/>
              <a:t>[50]</a:t>
            </a:r>
            <a:endParaRPr lang="en-US" sz="1000" dirty="0"/>
          </a:p>
        </p:txBody>
      </p:sp>
    </p:spTree>
    <p:extLst>
      <p:ext uri="{BB962C8B-B14F-4D97-AF65-F5344CB8AC3E}">
        <p14:creationId xmlns:p14="http://schemas.microsoft.com/office/powerpoint/2010/main" val="30345433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Circuit</a:t>
            </a:r>
            <a:endParaRPr lang="en-US" dirty="0"/>
          </a:p>
        </p:txBody>
      </p:sp>
      <p:sp>
        <p:nvSpPr>
          <p:cNvPr id="3" name="Content Placeholder 2"/>
          <p:cNvSpPr>
            <a:spLocks noGrp="1"/>
          </p:cNvSpPr>
          <p:nvPr>
            <p:ph idx="1"/>
          </p:nvPr>
        </p:nvSpPr>
        <p:spPr>
          <a:xfrm>
            <a:off x="457200" y="1600200"/>
            <a:ext cx="4081618" cy="4876800"/>
          </a:xfrm>
        </p:spPr>
        <p:txBody>
          <a:bodyPr/>
          <a:lstStyle/>
          <a:p>
            <a:r>
              <a:rPr lang="en-US" dirty="0" smtClean="0"/>
              <a:t>High and low pass filters</a:t>
            </a:r>
          </a:p>
          <a:p>
            <a:pPr marL="0" indent="0">
              <a:buNone/>
            </a:pPr>
            <a:endParaRPr lang="en-US" dirty="0"/>
          </a:p>
          <a:p>
            <a:r>
              <a:rPr lang="en-US" dirty="0" smtClean="0"/>
              <a:t>Full wave rectifiers</a:t>
            </a:r>
            <a:endParaRPr lang="en-US" dirty="0"/>
          </a:p>
        </p:txBody>
      </p:sp>
      <p:pic>
        <p:nvPicPr>
          <p:cNvPr id="4" name="Shape 416"/>
          <p:cNvPicPr preferRelativeResize="0"/>
          <p:nvPr/>
        </p:nvPicPr>
        <p:blipFill rotWithShape="1">
          <a:blip r:embed="rId2">
            <a:alphaModFix/>
          </a:blip>
          <a:srcRect/>
          <a:stretch/>
        </p:blipFill>
        <p:spPr>
          <a:xfrm>
            <a:off x="4559454" y="1600200"/>
            <a:ext cx="4127346" cy="1768980"/>
          </a:xfrm>
          <a:prstGeom prst="rect">
            <a:avLst/>
          </a:prstGeom>
          <a:noFill/>
          <a:ln>
            <a:noFill/>
          </a:ln>
        </p:spPr>
      </p:pic>
      <p:pic>
        <p:nvPicPr>
          <p:cNvPr id="5" name="Shape 417"/>
          <p:cNvPicPr preferRelativeResize="0"/>
          <p:nvPr/>
        </p:nvPicPr>
        <p:blipFill rotWithShape="1">
          <a:blip r:embed="rId3">
            <a:alphaModFix/>
          </a:blip>
          <a:srcRect/>
          <a:stretch/>
        </p:blipFill>
        <p:spPr>
          <a:xfrm>
            <a:off x="4538818" y="4039323"/>
            <a:ext cx="4158393" cy="1732866"/>
          </a:xfrm>
          <a:prstGeom prst="rect">
            <a:avLst/>
          </a:prstGeom>
          <a:noFill/>
          <a:ln>
            <a:noFill/>
          </a:ln>
        </p:spPr>
      </p:pic>
      <p:sp>
        <p:nvSpPr>
          <p:cNvPr id="7" name="Slide Number Placeholder 6"/>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36</a:t>
            </a:fld>
            <a:endParaRPr lang="en-US" dirty="0"/>
          </a:p>
        </p:txBody>
      </p:sp>
      <p:sp>
        <p:nvSpPr>
          <p:cNvPr id="6" name="TextBox 5"/>
          <p:cNvSpPr txBox="1"/>
          <p:nvPr/>
        </p:nvSpPr>
        <p:spPr>
          <a:xfrm>
            <a:off x="5742116" y="3362693"/>
            <a:ext cx="1585690" cy="338554"/>
          </a:xfrm>
          <a:prstGeom prst="rect">
            <a:avLst/>
          </a:prstGeom>
          <a:noFill/>
        </p:spPr>
        <p:txBody>
          <a:bodyPr wrap="none" rtlCol="0">
            <a:spAutoFit/>
          </a:bodyPr>
          <a:lstStyle/>
          <a:p>
            <a:r>
              <a:rPr lang="en-US" sz="1600" dirty="0" smtClean="0"/>
              <a:t>Low Pass Filter</a:t>
            </a:r>
            <a:endParaRPr lang="en-US" sz="1600" dirty="0"/>
          </a:p>
        </p:txBody>
      </p:sp>
      <p:sp>
        <p:nvSpPr>
          <p:cNvPr id="8" name="TextBox 7"/>
          <p:cNvSpPr txBox="1"/>
          <p:nvPr/>
        </p:nvSpPr>
        <p:spPr>
          <a:xfrm>
            <a:off x="5690820" y="5755262"/>
            <a:ext cx="1630575" cy="338554"/>
          </a:xfrm>
          <a:prstGeom prst="rect">
            <a:avLst/>
          </a:prstGeom>
          <a:noFill/>
        </p:spPr>
        <p:txBody>
          <a:bodyPr wrap="none" rtlCol="0">
            <a:spAutoFit/>
          </a:bodyPr>
          <a:lstStyle/>
          <a:p>
            <a:r>
              <a:rPr lang="en-US" sz="1600" dirty="0" smtClean="0"/>
              <a:t>High Pass Filter</a:t>
            </a:r>
            <a:endParaRPr lang="en-US" sz="1600" dirty="0"/>
          </a:p>
        </p:txBody>
      </p:sp>
      <p:sp>
        <p:nvSpPr>
          <p:cNvPr id="11" name="TextBox 10"/>
          <p:cNvSpPr txBox="1"/>
          <p:nvPr/>
        </p:nvSpPr>
        <p:spPr>
          <a:xfrm>
            <a:off x="7937908" y="5924539"/>
            <a:ext cx="622286" cy="261610"/>
          </a:xfrm>
          <a:prstGeom prst="rect">
            <a:avLst/>
          </a:prstGeom>
          <a:noFill/>
        </p:spPr>
        <p:txBody>
          <a:bodyPr wrap="none" rtlCol="0">
            <a:spAutoFit/>
          </a:bodyPr>
          <a:lstStyle/>
          <a:p>
            <a:r>
              <a:rPr lang="en-US" sz="1100" dirty="0" smtClean="0"/>
              <a:t>[37-38]</a:t>
            </a:r>
            <a:endParaRPr lang="en-US" sz="1600" dirty="0"/>
          </a:p>
        </p:txBody>
      </p:sp>
    </p:spTree>
    <p:extLst>
      <p:ext uri="{BB962C8B-B14F-4D97-AF65-F5344CB8AC3E}">
        <p14:creationId xmlns:p14="http://schemas.microsoft.com/office/powerpoint/2010/main" val="128338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Circuit</a:t>
            </a:r>
            <a:endParaRPr lang="en-US" dirty="0"/>
          </a:p>
        </p:txBody>
      </p:sp>
      <p:sp>
        <p:nvSpPr>
          <p:cNvPr id="3" name="Content Placeholder 2"/>
          <p:cNvSpPr>
            <a:spLocks noGrp="1"/>
          </p:cNvSpPr>
          <p:nvPr>
            <p:ph idx="1"/>
          </p:nvPr>
        </p:nvSpPr>
        <p:spPr>
          <a:xfrm>
            <a:off x="457200" y="1600200"/>
            <a:ext cx="4081618" cy="4876800"/>
          </a:xfrm>
        </p:spPr>
        <p:txBody>
          <a:bodyPr/>
          <a:lstStyle/>
          <a:p>
            <a:r>
              <a:rPr lang="en-US" dirty="0" smtClean="0"/>
              <a:t>High and low pass filters</a:t>
            </a:r>
          </a:p>
          <a:p>
            <a:pPr marL="0" indent="0">
              <a:buNone/>
            </a:pPr>
            <a:endParaRPr lang="en-US" dirty="0"/>
          </a:p>
          <a:p>
            <a:r>
              <a:rPr lang="en-US" dirty="0" smtClean="0"/>
              <a:t>Full wave rectifiers</a:t>
            </a:r>
            <a:endParaRPr lang="en-US" dirty="0"/>
          </a:p>
        </p:txBody>
      </p:sp>
      <p:pic>
        <p:nvPicPr>
          <p:cNvPr id="6" name="Shape 425"/>
          <p:cNvPicPr preferRelativeResize="0"/>
          <p:nvPr/>
        </p:nvPicPr>
        <p:blipFill rotWithShape="1">
          <a:blip r:embed="rId2">
            <a:alphaModFix/>
          </a:blip>
          <a:srcRect/>
          <a:stretch/>
        </p:blipFill>
        <p:spPr>
          <a:xfrm>
            <a:off x="4124573" y="1714500"/>
            <a:ext cx="4410673" cy="3605330"/>
          </a:xfrm>
          <a:prstGeom prst="rect">
            <a:avLst/>
          </a:prstGeom>
          <a:noFill/>
          <a:ln>
            <a:noFill/>
          </a:ln>
        </p:spPr>
      </p:pic>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37</a:t>
            </a:fld>
            <a:endParaRPr lang="en-US" dirty="0"/>
          </a:p>
        </p:txBody>
      </p:sp>
      <p:sp>
        <p:nvSpPr>
          <p:cNvPr id="4" name="TextBox 3"/>
          <p:cNvSpPr txBox="1"/>
          <p:nvPr/>
        </p:nvSpPr>
        <p:spPr>
          <a:xfrm>
            <a:off x="6503670" y="4981276"/>
            <a:ext cx="1897058" cy="338554"/>
          </a:xfrm>
          <a:prstGeom prst="rect">
            <a:avLst/>
          </a:prstGeom>
          <a:noFill/>
        </p:spPr>
        <p:txBody>
          <a:bodyPr wrap="none" rtlCol="0">
            <a:spAutoFit/>
          </a:bodyPr>
          <a:lstStyle/>
          <a:p>
            <a:r>
              <a:rPr lang="en-US" sz="1600" dirty="0" smtClean="0"/>
              <a:t>Full Wave Rectifier</a:t>
            </a:r>
            <a:endParaRPr lang="en-US" sz="1600" dirty="0"/>
          </a:p>
        </p:txBody>
      </p:sp>
      <p:sp>
        <p:nvSpPr>
          <p:cNvPr id="9" name="TextBox 8"/>
          <p:cNvSpPr txBox="1"/>
          <p:nvPr/>
        </p:nvSpPr>
        <p:spPr>
          <a:xfrm>
            <a:off x="8247414" y="5012053"/>
            <a:ext cx="418704" cy="261610"/>
          </a:xfrm>
          <a:prstGeom prst="rect">
            <a:avLst/>
          </a:prstGeom>
          <a:noFill/>
        </p:spPr>
        <p:txBody>
          <a:bodyPr wrap="none" rtlCol="0">
            <a:spAutoFit/>
          </a:bodyPr>
          <a:lstStyle/>
          <a:p>
            <a:r>
              <a:rPr lang="en-US" sz="1100" dirty="0" smtClean="0"/>
              <a:t>[39]</a:t>
            </a:r>
            <a:endParaRPr lang="en-US" sz="1600" dirty="0"/>
          </a:p>
        </p:txBody>
      </p:sp>
    </p:spTree>
    <p:extLst>
      <p:ext uri="{BB962C8B-B14F-4D97-AF65-F5344CB8AC3E}">
        <p14:creationId xmlns:p14="http://schemas.microsoft.com/office/powerpoint/2010/main" val="11738575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System Control</a:t>
            </a:r>
            <a:endParaRPr lang="en-US" dirty="0"/>
          </a:p>
        </p:txBody>
      </p:sp>
      <p:sp>
        <p:nvSpPr>
          <p:cNvPr id="3" name="Content Placeholder 2"/>
          <p:cNvSpPr>
            <a:spLocks noGrp="1"/>
          </p:cNvSpPr>
          <p:nvPr>
            <p:ph idx="1"/>
          </p:nvPr>
        </p:nvSpPr>
        <p:spPr/>
        <p:txBody>
          <a:bodyPr/>
          <a:lstStyle/>
          <a:p>
            <a:r>
              <a:rPr lang="en-US" dirty="0" smtClean="0"/>
              <a:t>Microcontroller (NXP1764FBD100)</a:t>
            </a:r>
          </a:p>
          <a:p>
            <a:pPr marL="0" indent="0">
              <a:buNone/>
            </a:pPr>
            <a:endParaRPr lang="en-US" dirty="0" smtClean="0"/>
          </a:p>
          <a:p>
            <a:pPr lvl="1"/>
            <a:r>
              <a:rPr lang="en-US" dirty="0" smtClean="0"/>
              <a:t>I/O Pins</a:t>
            </a:r>
          </a:p>
          <a:p>
            <a:pPr marL="274320" lvl="1" indent="0">
              <a:buNone/>
            </a:pPr>
            <a:endParaRPr lang="en-US" dirty="0" smtClean="0"/>
          </a:p>
          <a:p>
            <a:pPr lvl="1"/>
            <a:r>
              <a:rPr lang="en-US" dirty="0" smtClean="0"/>
              <a:t>32-bits</a:t>
            </a:r>
          </a:p>
          <a:p>
            <a:pPr marL="274320" lvl="1" indent="0">
              <a:buNone/>
            </a:pPr>
            <a:endParaRPr lang="en-US" dirty="0" smtClean="0"/>
          </a:p>
          <a:p>
            <a:pPr lvl="1"/>
            <a:r>
              <a:rPr lang="en-US" dirty="0" smtClean="0"/>
              <a:t>High clock speed</a:t>
            </a:r>
          </a:p>
          <a:p>
            <a:pPr marL="274320" lvl="1" indent="0">
              <a:buNone/>
            </a:pPr>
            <a:endParaRPr lang="en-US" dirty="0" smtClean="0"/>
          </a:p>
          <a:p>
            <a:pPr lvl="1"/>
            <a:r>
              <a:rPr lang="en-US" dirty="0" smtClean="0"/>
              <a:t>USART to USB</a:t>
            </a:r>
            <a:endParaRPr lang="en-US" dirty="0"/>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38</a:t>
            </a:fld>
            <a:endParaRPr lang="en-US" dirty="0"/>
          </a:p>
        </p:txBody>
      </p:sp>
      <p:pic>
        <p:nvPicPr>
          <p:cNvPr id="4" name="Picture 3"/>
          <p:cNvPicPr>
            <a:picLocks noChangeAspect="1"/>
          </p:cNvPicPr>
          <p:nvPr/>
        </p:nvPicPr>
        <p:blipFill>
          <a:blip r:embed="rId3"/>
          <a:stretch>
            <a:fillRect/>
          </a:stretch>
        </p:blipFill>
        <p:spPr>
          <a:xfrm>
            <a:off x="5322570" y="2549842"/>
            <a:ext cx="2297430" cy="2546679"/>
          </a:xfrm>
          <a:prstGeom prst="rect">
            <a:avLst/>
          </a:prstGeom>
        </p:spPr>
      </p:pic>
      <p:sp>
        <p:nvSpPr>
          <p:cNvPr id="6" name="TextBox 5"/>
          <p:cNvSpPr txBox="1"/>
          <p:nvPr/>
        </p:nvSpPr>
        <p:spPr>
          <a:xfrm>
            <a:off x="3487931" y="5118645"/>
            <a:ext cx="4221728" cy="246221"/>
          </a:xfrm>
          <a:prstGeom prst="rect">
            <a:avLst/>
          </a:prstGeom>
          <a:noFill/>
        </p:spPr>
        <p:txBody>
          <a:bodyPr wrap="square" rtlCol="0">
            <a:spAutoFit/>
          </a:bodyPr>
          <a:lstStyle/>
          <a:p>
            <a:pPr algn="r"/>
            <a:r>
              <a:rPr lang="en-US" sz="1000" dirty="0" smtClean="0"/>
              <a:t>[51]</a:t>
            </a:r>
            <a:endParaRPr lang="en-US" sz="1000" dirty="0"/>
          </a:p>
        </p:txBody>
      </p:sp>
    </p:spTree>
    <p:extLst>
      <p:ext uri="{BB962C8B-B14F-4D97-AF65-F5344CB8AC3E}">
        <p14:creationId xmlns:p14="http://schemas.microsoft.com/office/powerpoint/2010/main" val="6674975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System Control</a:t>
            </a:r>
            <a:endParaRPr lang="en-US" dirty="0"/>
          </a:p>
        </p:txBody>
      </p:sp>
      <p:sp>
        <p:nvSpPr>
          <p:cNvPr id="3" name="Content Placeholder 2"/>
          <p:cNvSpPr>
            <a:spLocks noGrp="1"/>
          </p:cNvSpPr>
          <p:nvPr>
            <p:ph idx="1"/>
          </p:nvPr>
        </p:nvSpPr>
        <p:spPr/>
        <p:txBody>
          <a:bodyPr/>
          <a:lstStyle/>
          <a:p>
            <a:r>
              <a:rPr lang="en-US" dirty="0" smtClean="0"/>
              <a:t>Motor Control</a:t>
            </a:r>
          </a:p>
          <a:p>
            <a:endParaRPr lang="en-US" dirty="0"/>
          </a:p>
          <a:p>
            <a:pPr lvl="1"/>
            <a:r>
              <a:rPr lang="en-US" dirty="0" smtClean="0"/>
              <a:t>Drivers</a:t>
            </a:r>
          </a:p>
          <a:p>
            <a:pPr lvl="1"/>
            <a:endParaRPr lang="en-US" dirty="0"/>
          </a:p>
          <a:p>
            <a:pPr lvl="1"/>
            <a:r>
              <a:rPr lang="en-US" dirty="0" smtClean="0"/>
              <a:t>Battery requirements</a:t>
            </a:r>
          </a:p>
          <a:p>
            <a:pPr lvl="1"/>
            <a:endParaRPr lang="en-US" dirty="0"/>
          </a:p>
          <a:p>
            <a:pPr lvl="1"/>
            <a:r>
              <a:rPr lang="en-US" dirty="0" smtClean="0"/>
              <a:t>Voltage regulators</a:t>
            </a:r>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39</a:t>
            </a:fld>
            <a:endParaRPr lang="en-US" dirty="0"/>
          </a:p>
        </p:txBody>
      </p:sp>
      <p:pic>
        <p:nvPicPr>
          <p:cNvPr id="1026" name="Picture 2" descr="http://www.firgelli.com/Uploads/ID1IMAGE13923295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63457"/>
            <a:ext cx="3810000" cy="252412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3931672" y="4448120"/>
            <a:ext cx="4221728" cy="246221"/>
          </a:xfrm>
          <a:prstGeom prst="rect">
            <a:avLst/>
          </a:prstGeom>
          <a:noFill/>
        </p:spPr>
        <p:txBody>
          <a:bodyPr wrap="square" rtlCol="0">
            <a:spAutoFit/>
          </a:bodyPr>
          <a:lstStyle/>
          <a:p>
            <a:pPr algn="r"/>
            <a:r>
              <a:rPr lang="en-US" sz="1000" dirty="0" smtClean="0"/>
              <a:t>[52]</a:t>
            </a:r>
            <a:endParaRPr lang="en-US" sz="1000" dirty="0"/>
          </a:p>
        </p:txBody>
      </p:sp>
    </p:spTree>
    <p:extLst>
      <p:ext uri="{BB962C8B-B14F-4D97-AF65-F5344CB8AC3E}">
        <p14:creationId xmlns:p14="http://schemas.microsoft.com/office/powerpoint/2010/main" val="42160974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a:xfrm>
            <a:off x="457199" y="1600200"/>
            <a:ext cx="8368145" cy="4876800"/>
          </a:xfrm>
        </p:spPr>
        <p:txBody>
          <a:bodyPr/>
          <a:lstStyle/>
          <a:p>
            <a:r>
              <a:rPr lang="en-US" dirty="0" smtClean="0"/>
              <a:t>Controllable smart variable geometry socket</a:t>
            </a:r>
          </a:p>
          <a:p>
            <a:r>
              <a:rPr lang="en-US" dirty="0" smtClean="0"/>
              <a:t>Utilize compression/release stabilized (CRS) socket ideas</a:t>
            </a:r>
            <a:r>
              <a:rPr lang="en-US" baseline="30000" dirty="0" smtClean="0"/>
              <a:t>9</a:t>
            </a:r>
            <a:endParaRPr lang="en-US" dirty="0" smtClean="0"/>
          </a:p>
          <a:p>
            <a:pPr marL="0" indent="0">
              <a:buNone/>
            </a:pPr>
            <a:endParaRPr lang="en-US" dirty="0"/>
          </a:p>
        </p:txBody>
      </p:sp>
      <p:grpSp>
        <p:nvGrpSpPr>
          <p:cNvPr id="6" name="Group 5"/>
          <p:cNvGrpSpPr/>
          <p:nvPr/>
        </p:nvGrpSpPr>
        <p:grpSpPr>
          <a:xfrm>
            <a:off x="3352062" y="2963622"/>
            <a:ext cx="2279819" cy="2218090"/>
            <a:chOff x="3666230" y="951142"/>
            <a:chExt cx="2927768" cy="3098591"/>
          </a:xfrm>
        </p:grpSpPr>
        <p:sp>
          <p:nvSpPr>
            <p:cNvPr id="8" name="Rectangle 7"/>
            <p:cNvSpPr/>
            <p:nvPr/>
          </p:nvSpPr>
          <p:spPr>
            <a:xfrm>
              <a:off x="3987082" y="1613646"/>
              <a:ext cx="2179116" cy="2436087"/>
            </a:xfrm>
            <a:prstGeom prst="rect">
              <a:avLst/>
            </a:prstGeom>
            <a:noFill/>
            <a:ln w="381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3666230" y="951142"/>
              <a:ext cx="2927768" cy="515943"/>
            </a:xfrm>
            <a:prstGeom prst="rect">
              <a:avLst/>
            </a:prstGeom>
            <a:noFill/>
          </p:spPr>
          <p:txBody>
            <a:bodyPr wrap="square" rtlCol="0">
              <a:spAutoFit/>
            </a:bodyPr>
            <a:lstStyle/>
            <a:p>
              <a:pPr algn="ctr"/>
              <a:r>
                <a:rPr lang="en-US" dirty="0" smtClean="0"/>
                <a:t>Sense User Activity</a:t>
              </a:r>
            </a:p>
          </p:txBody>
        </p:sp>
        <p:pic>
          <p:nvPicPr>
            <p:cNvPr id="12" name="Picture 11"/>
            <p:cNvPicPr>
              <a:picLocks noChangeAspect="1"/>
            </p:cNvPicPr>
            <p:nvPr/>
          </p:nvPicPr>
          <p:blipFill>
            <a:blip r:embed="rId3"/>
            <a:stretch>
              <a:fillRect/>
            </a:stretch>
          </p:blipFill>
          <p:spPr>
            <a:xfrm>
              <a:off x="4465947" y="1883721"/>
              <a:ext cx="1112024" cy="1878504"/>
            </a:xfrm>
            <a:prstGeom prst="rect">
              <a:avLst/>
            </a:prstGeom>
          </p:spPr>
        </p:pic>
      </p:grpSp>
      <p:sp>
        <p:nvSpPr>
          <p:cNvPr id="24" name="TextBox 23"/>
          <p:cNvSpPr txBox="1"/>
          <p:nvPr/>
        </p:nvSpPr>
        <p:spPr>
          <a:xfrm>
            <a:off x="1030603" y="2497075"/>
            <a:ext cx="1374138" cy="646331"/>
          </a:xfrm>
          <a:prstGeom prst="rect">
            <a:avLst/>
          </a:prstGeom>
          <a:noFill/>
        </p:spPr>
        <p:txBody>
          <a:bodyPr wrap="square" rtlCol="0">
            <a:spAutoFit/>
          </a:bodyPr>
          <a:lstStyle/>
          <a:p>
            <a:pPr algn="ctr"/>
            <a:r>
              <a:rPr lang="en-US" dirty="0" smtClean="0"/>
              <a:t>Prosthetic Socket</a:t>
            </a:r>
            <a:r>
              <a:rPr lang="en-US" baseline="30000" dirty="0" smtClean="0"/>
              <a:t>7</a:t>
            </a:r>
            <a:endParaRPr lang="en-US" dirty="0" smtClean="0"/>
          </a:p>
        </p:txBody>
      </p:sp>
      <p:cxnSp>
        <p:nvCxnSpPr>
          <p:cNvPr id="25" name="Straight Arrow Connector 24"/>
          <p:cNvCxnSpPr/>
          <p:nvPr/>
        </p:nvCxnSpPr>
        <p:spPr>
          <a:xfrm>
            <a:off x="2487547" y="4074056"/>
            <a:ext cx="958207" cy="0"/>
          </a:xfrm>
          <a:prstGeom prst="straightConnector1">
            <a:avLst/>
          </a:prstGeom>
          <a:ln w="76200" cmpd="sng">
            <a:solidFill>
              <a:schemeClr val="accent5">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21949" y="4074056"/>
            <a:ext cx="965019" cy="0"/>
          </a:xfrm>
          <a:prstGeom prst="straightConnector1">
            <a:avLst/>
          </a:prstGeom>
          <a:ln w="76200" cmpd="sng">
            <a:solidFill>
              <a:schemeClr val="accent5">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6355190" y="2680968"/>
            <a:ext cx="2301029" cy="3368935"/>
            <a:chOff x="6189175" y="2597922"/>
            <a:chExt cx="2301029" cy="3368935"/>
          </a:xfrm>
        </p:grpSpPr>
        <p:pic>
          <p:nvPicPr>
            <p:cNvPr id="4" name="Picture 3"/>
            <p:cNvPicPr>
              <a:picLocks noChangeAspect="1"/>
            </p:cNvPicPr>
            <p:nvPr/>
          </p:nvPicPr>
          <p:blipFill rotWithShape="1">
            <a:blip r:embed="rId4"/>
            <a:srcRect l="20196" b="36088"/>
            <a:stretch/>
          </p:blipFill>
          <p:spPr>
            <a:xfrm>
              <a:off x="6189175" y="2789550"/>
              <a:ext cx="2301029" cy="3177307"/>
            </a:xfrm>
            <a:prstGeom prst="rect">
              <a:avLst/>
            </a:prstGeom>
          </p:spPr>
        </p:pic>
        <p:cxnSp>
          <p:nvCxnSpPr>
            <p:cNvPr id="13" name="Straight Arrow Connector 12"/>
            <p:cNvCxnSpPr/>
            <p:nvPr/>
          </p:nvCxnSpPr>
          <p:spPr>
            <a:xfrm flipV="1">
              <a:off x="6574281" y="3537609"/>
              <a:ext cx="411553" cy="10952"/>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6579892" y="3850686"/>
              <a:ext cx="405942" cy="40720"/>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6596900" y="4153840"/>
              <a:ext cx="388934" cy="142326"/>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6900593" y="4334291"/>
              <a:ext cx="244799" cy="337006"/>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398073" y="4334291"/>
              <a:ext cx="197916" cy="282738"/>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505705" y="4070165"/>
              <a:ext cx="371419" cy="229181"/>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595989" y="3769693"/>
              <a:ext cx="400852" cy="80993"/>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7595989" y="3543085"/>
              <a:ext cx="407916" cy="0"/>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6574281" y="3277342"/>
              <a:ext cx="411553" cy="16428"/>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468701" y="2597922"/>
              <a:ext cx="1446656" cy="369332"/>
            </a:xfrm>
            <a:prstGeom prst="rect">
              <a:avLst/>
            </a:prstGeom>
            <a:noFill/>
          </p:spPr>
          <p:txBody>
            <a:bodyPr wrap="square" rtlCol="0">
              <a:spAutoFit/>
            </a:bodyPr>
            <a:lstStyle/>
            <a:p>
              <a:pPr algn="ctr"/>
              <a:r>
                <a:rPr lang="en-US" dirty="0" smtClean="0"/>
                <a:t>Adjust in fit</a:t>
              </a:r>
              <a:r>
                <a:rPr lang="en-US" baseline="30000" dirty="0" smtClean="0"/>
                <a:t>8</a:t>
              </a:r>
              <a:endParaRPr lang="en-US" dirty="0" smtClean="0"/>
            </a:p>
          </p:txBody>
        </p:sp>
        <p:cxnSp>
          <p:nvCxnSpPr>
            <p:cNvPr id="55" name="Straight Arrow Connector 54"/>
            <p:cNvCxnSpPr/>
            <p:nvPr/>
          </p:nvCxnSpPr>
          <p:spPr>
            <a:xfrm>
              <a:off x="7595989" y="3277342"/>
              <a:ext cx="407916" cy="0"/>
            </a:xfrm>
            <a:prstGeom prst="straightConnector1">
              <a:avLst/>
            </a:prstGeom>
            <a:ln>
              <a:solidFill>
                <a:schemeClr val="bg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58" name="Shape 206"/>
          <p:cNvPicPr preferRelativeResize="0">
            <a:picLocks/>
          </p:cNvPicPr>
          <p:nvPr/>
        </p:nvPicPr>
        <p:blipFill rotWithShape="1">
          <a:blip r:embed="rId5">
            <a:alphaModFix/>
          </a:blip>
          <a:srcRect r="52215"/>
          <a:stretch/>
        </p:blipFill>
        <p:spPr>
          <a:xfrm>
            <a:off x="1030603" y="3111948"/>
            <a:ext cx="1374138" cy="3256470"/>
          </a:xfrm>
          <a:prstGeom prst="rect">
            <a:avLst/>
          </a:prstGeom>
          <a:noFill/>
          <a:ln>
            <a:noFill/>
          </a:ln>
        </p:spPr>
      </p:pic>
      <p:sp>
        <p:nvSpPr>
          <p:cNvPr id="7" name="Slide Number Placeholder 6"/>
          <p:cNvSpPr>
            <a:spLocks noGrp="1"/>
          </p:cNvSpPr>
          <p:nvPr>
            <p:ph type="sldNum" sz="quarter" idx="12"/>
          </p:nvPr>
        </p:nvSpPr>
        <p:spPr>
          <a:xfrm>
            <a:off x="8077200" y="3763"/>
            <a:ext cx="1066800" cy="329184"/>
          </a:xfrm>
        </p:spPr>
        <p:txBody>
          <a:bodyPr/>
          <a:lstStyle/>
          <a:p>
            <a:pPr algn="r"/>
            <a:fld id="{985BAB70-1D09-CE45-A6EB-01E5C68B58BA}" type="slidenum">
              <a:rPr lang="en-US" smtClean="0"/>
              <a:pPr algn="r"/>
              <a:t>4</a:t>
            </a:fld>
            <a:endParaRPr lang="en-US" dirty="0"/>
          </a:p>
        </p:txBody>
      </p:sp>
    </p:spTree>
    <p:extLst>
      <p:ext uri="{BB962C8B-B14F-4D97-AF65-F5344CB8AC3E}">
        <p14:creationId xmlns:p14="http://schemas.microsoft.com/office/powerpoint/2010/main" val="24087453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Control</a:t>
            </a:r>
            <a:endParaRPr lang="en-US" dirty="0"/>
          </a:p>
        </p:txBody>
      </p:sp>
      <p:sp>
        <p:nvSpPr>
          <p:cNvPr id="3" name="Content Placeholder 2"/>
          <p:cNvSpPr>
            <a:spLocks noGrp="1"/>
          </p:cNvSpPr>
          <p:nvPr>
            <p:ph idx="1"/>
          </p:nvPr>
        </p:nvSpPr>
        <p:spPr/>
        <p:txBody>
          <a:bodyPr>
            <a:normAutofit lnSpcReduction="10000"/>
          </a:bodyPr>
          <a:lstStyle/>
          <a:p>
            <a:r>
              <a:rPr lang="en-US" dirty="0" smtClean="0"/>
              <a:t>User Interface</a:t>
            </a:r>
          </a:p>
          <a:p>
            <a:pPr lvl="1"/>
            <a:r>
              <a:rPr lang="en-US" dirty="0" smtClean="0"/>
              <a:t>Warnings – visual and audible</a:t>
            </a:r>
          </a:p>
          <a:p>
            <a:pPr lvl="1"/>
            <a:endParaRPr lang="en-US" dirty="0" smtClean="0"/>
          </a:p>
          <a:p>
            <a:pPr lvl="1"/>
            <a:r>
              <a:rPr lang="en-US" dirty="0" smtClean="0"/>
              <a:t>Reset</a:t>
            </a:r>
          </a:p>
          <a:p>
            <a:pPr lvl="1"/>
            <a:endParaRPr lang="en-US" dirty="0" smtClean="0"/>
          </a:p>
          <a:p>
            <a:pPr lvl="1"/>
            <a:r>
              <a:rPr lang="en-US" dirty="0" smtClean="0"/>
              <a:t>LCD</a:t>
            </a:r>
          </a:p>
          <a:p>
            <a:pPr lvl="2"/>
            <a:r>
              <a:rPr lang="en-US" dirty="0" smtClean="0"/>
              <a:t>Sleep/wake</a:t>
            </a:r>
          </a:p>
          <a:p>
            <a:pPr lvl="2"/>
            <a:r>
              <a:rPr lang="en-US" dirty="0" smtClean="0"/>
              <a:t>Battery life</a:t>
            </a:r>
          </a:p>
          <a:p>
            <a:pPr marL="548640" lvl="2" indent="0">
              <a:buNone/>
            </a:pPr>
            <a:endParaRPr lang="en-US" dirty="0" smtClean="0"/>
          </a:p>
          <a:p>
            <a:pPr lvl="1"/>
            <a:r>
              <a:rPr lang="en-US" dirty="0" smtClean="0"/>
              <a:t>On/off button</a:t>
            </a:r>
          </a:p>
          <a:p>
            <a:pPr marL="274320" lvl="1" indent="0">
              <a:buNone/>
            </a:pPr>
            <a:endParaRPr lang="en-US" dirty="0" smtClean="0"/>
          </a:p>
          <a:p>
            <a:pPr lvl="1"/>
            <a:r>
              <a:rPr lang="en-US" dirty="0" smtClean="0"/>
              <a:t>Load/unload</a:t>
            </a:r>
          </a:p>
          <a:p>
            <a:pPr marL="274320" lvl="1" indent="0">
              <a:buNone/>
            </a:pPr>
            <a:endParaRPr lang="en-US" dirty="0" smtClean="0"/>
          </a:p>
          <a:p>
            <a:pPr lvl="1"/>
            <a:r>
              <a:rPr lang="en-US" dirty="0" smtClean="0"/>
              <a:t>Debug/calibrate</a:t>
            </a:r>
            <a:endParaRPr lang="en-US" dirty="0"/>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40</a:t>
            </a:fld>
            <a:endParaRPr lang="en-US" dirty="0"/>
          </a:p>
        </p:txBody>
      </p:sp>
      <p:pic>
        <p:nvPicPr>
          <p:cNvPr id="4" name="Picture 3"/>
          <p:cNvPicPr>
            <a:picLocks noChangeAspect="1"/>
          </p:cNvPicPr>
          <p:nvPr/>
        </p:nvPicPr>
        <p:blipFill rotWithShape="1">
          <a:blip r:embed="rId2"/>
          <a:srcRect l="6189" t="34507" r="15000" b="7948"/>
          <a:stretch/>
        </p:blipFill>
        <p:spPr>
          <a:xfrm>
            <a:off x="4067175" y="2457450"/>
            <a:ext cx="4365381" cy="3771900"/>
          </a:xfrm>
          <a:prstGeom prst="rect">
            <a:avLst/>
          </a:prstGeom>
        </p:spPr>
      </p:pic>
      <p:sp>
        <p:nvSpPr>
          <p:cNvPr id="6" name="TextBox 5"/>
          <p:cNvSpPr txBox="1"/>
          <p:nvPr/>
        </p:nvSpPr>
        <p:spPr>
          <a:xfrm>
            <a:off x="4160272" y="5988223"/>
            <a:ext cx="4221728" cy="246221"/>
          </a:xfrm>
          <a:prstGeom prst="rect">
            <a:avLst/>
          </a:prstGeom>
          <a:noFill/>
        </p:spPr>
        <p:txBody>
          <a:bodyPr wrap="square" rtlCol="0">
            <a:spAutoFit/>
          </a:bodyPr>
          <a:lstStyle/>
          <a:p>
            <a:pPr algn="r"/>
            <a:r>
              <a:rPr lang="en-US" sz="1000" dirty="0" smtClean="0"/>
              <a:t>[53]</a:t>
            </a:r>
            <a:endParaRPr lang="en-US" sz="1000" dirty="0"/>
          </a:p>
        </p:txBody>
      </p:sp>
    </p:spTree>
    <p:extLst>
      <p:ext uri="{BB962C8B-B14F-4D97-AF65-F5344CB8AC3E}">
        <p14:creationId xmlns:p14="http://schemas.microsoft.com/office/powerpoint/2010/main" val="37256250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EMG Wiring</a:t>
            </a:r>
            <a:endParaRPr lang="en-US" dirty="0"/>
          </a:p>
        </p:txBody>
      </p:sp>
      <p:sp>
        <p:nvSpPr>
          <p:cNvPr id="3" name="Content Placeholder 2"/>
          <p:cNvSpPr>
            <a:spLocks noGrp="1"/>
          </p:cNvSpPr>
          <p:nvPr>
            <p:ph idx="1"/>
          </p:nvPr>
        </p:nvSpPr>
        <p:spPr>
          <a:xfrm>
            <a:off x="457200" y="1600200"/>
            <a:ext cx="4164899" cy="4876800"/>
          </a:xfrm>
        </p:spPr>
        <p:txBody>
          <a:bodyPr/>
          <a:lstStyle/>
          <a:p>
            <a:r>
              <a:rPr lang="en-US" dirty="0" smtClean="0"/>
              <a:t>Flex wires with coating</a:t>
            </a:r>
          </a:p>
          <a:p>
            <a:endParaRPr lang="en-US" dirty="0"/>
          </a:p>
          <a:p>
            <a:r>
              <a:rPr lang="en-US" dirty="0" smtClean="0"/>
              <a:t>Fitting sock with EMGs</a:t>
            </a:r>
            <a:endParaRPr lang="en-US" dirty="0"/>
          </a:p>
        </p:txBody>
      </p:sp>
      <p:pic>
        <p:nvPicPr>
          <p:cNvPr id="4" name="Shape 473"/>
          <p:cNvPicPr preferRelativeResize="0"/>
          <p:nvPr/>
        </p:nvPicPr>
        <p:blipFill rotWithShape="1">
          <a:blip r:embed="rId2">
            <a:alphaModFix/>
          </a:blip>
          <a:srcRect/>
          <a:stretch/>
        </p:blipFill>
        <p:spPr>
          <a:xfrm>
            <a:off x="4622099" y="1709928"/>
            <a:ext cx="3839166" cy="3839166"/>
          </a:xfrm>
          <a:prstGeom prst="rect">
            <a:avLst/>
          </a:prstGeom>
          <a:ln>
            <a:noFill/>
          </a:ln>
          <a:effectLst>
            <a:outerShdw blurRad="190500" algn="tl" rotWithShape="0">
              <a:srgbClr val="000000">
                <a:alpha val="70000"/>
              </a:srgbClr>
            </a:outerShdw>
          </a:effectLst>
        </p:spPr>
      </p:pic>
      <p:sp>
        <p:nvSpPr>
          <p:cNvPr id="6" name="Slide Number Placeholder 5"/>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41</a:t>
            </a:fld>
            <a:endParaRPr lang="en-US" dirty="0"/>
          </a:p>
        </p:txBody>
      </p:sp>
      <p:sp>
        <p:nvSpPr>
          <p:cNvPr id="7" name="TextBox 6"/>
          <p:cNvSpPr txBox="1"/>
          <p:nvPr/>
        </p:nvSpPr>
        <p:spPr>
          <a:xfrm>
            <a:off x="4333295" y="5625294"/>
            <a:ext cx="4221728" cy="246221"/>
          </a:xfrm>
          <a:prstGeom prst="rect">
            <a:avLst/>
          </a:prstGeom>
          <a:noFill/>
        </p:spPr>
        <p:txBody>
          <a:bodyPr wrap="square" rtlCol="0">
            <a:spAutoFit/>
          </a:bodyPr>
          <a:lstStyle/>
          <a:p>
            <a:pPr algn="r"/>
            <a:r>
              <a:rPr lang="en-US" sz="1000" dirty="0" smtClean="0"/>
              <a:t>[54]</a:t>
            </a:r>
            <a:endParaRPr lang="en-US" sz="1000" dirty="0"/>
          </a:p>
        </p:txBody>
      </p:sp>
    </p:spTree>
    <p:extLst>
      <p:ext uri="{BB962C8B-B14F-4D97-AF65-F5344CB8AC3E}">
        <p14:creationId xmlns:p14="http://schemas.microsoft.com/office/powerpoint/2010/main" val="2042579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EMG Wiring</a:t>
            </a:r>
            <a:endParaRPr lang="en-US" dirty="0"/>
          </a:p>
        </p:txBody>
      </p:sp>
      <p:sp>
        <p:nvSpPr>
          <p:cNvPr id="3" name="Content Placeholder 2"/>
          <p:cNvSpPr>
            <a:spLocks noGrp="1"/>
          </p:cNvSpPr>
          <p:nvPr>
            <p:ph idx="1"/>
          </p:nvPr>
        </p:nvSpPr>
        <p:spPr>
          <a:xfrm>
            <a:off x="457200" y="1600200"/>
            <a:ext cx="4164899" cy="4876800"/>
          </a:xfrm>
        </p:spPr>
        <p:txBody>
          <a:bodyPr/>
          <a:lstStyle/>
          <a:p>
            <a:r>
              <a:rPr lang="en-US" dirty="0" smtClean="0"/>
              <a:t>Flex wires with coating</a:t>
            </a:r>
          </a:p>
          <a:p>
            <a:endParaRPr lang="en-US" dirty="0"/>
          </a:p>
          <a:p>
            <a:r>
              <a:rPr lang="en-US" dirty="0" smtClean="0"/>
              <a:t>Fitting sock with EMGs</a:t>
            </a:r>
            <a:endParaRPr lang="en-US" dirty="0"/>
          </a:p>
        </p:txBody>
      </p:sp>
      <p:pic>
        <p:nvPicPr>
          <p:cNvPr id="5" name="Shape 481"/>
          <p:cNvPicPr preferRelativeResize="0"/>
          <p:nvPr/>
        </p:nvPicPr>
        <p:blipFill rotWithShape="1">
          <a:blip r:embed="rId2">
            <a:alphaModFix/>
          </a:blip>
          <a:srcRect r="35186"/>
          <a:stretch/>
        </p:blipFill>
        <p:spPr>
          <a:xfrm>
            <a:off x="4382195" y="2131575"/>
            <a:ext cx="4304605" cy="2490742"/>
          </a:xfrm>
          <a:prstGeom prst="rect">
            <a:avLst/>
          </a:prstGeom>
          <a:noFill/>
          <a:ln>
            <a:noFill/>
          </a:ln>
        </p:spPr>
      </p:pic>
      <p:sp>
        <p:nvSpPr>
          <p:cNvPr id="6" name="Slide Number Placeholder 5"/>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42</a:t>
            </a:fld>
            <a:endParaRPr lang="en-US" dirty="0"/>
          </a:p>
        </p:txBody>
      </p:sp>
      <p:sp>
        <p:nvSpPr>
          <p:cNvPr id="7" name="TextBox 6"/>
          <p:cNvSpPr txBox="1"/>
          <p:nvPr/>
        </p:nvSpPr>
        <p:spPr>
          <a:xfrm>
            <a:off x="4543586" y="4698517"/>
            <a:ext cx="4221728" cy="246221"/>
          </a:xfrm>
          <a:prstGeom prst="rect">
            <a:avLst/>
          </a:prstGeom>
          <a:noFill/>
        </p:spPr>
        <p:txBody>
          <a:bodyPr wrap="square" rtlCol="0">
            <a:spAutoFit/>
          </a:bodyPr>
          <a:lstStyle/>
          <a:p>
            <a:pPr algn="r"/>
            <a:r>
              <a:rPr lang="en-US" sz="1000" dirty="0" smtClean="0"/>
              <a:t>[55]</a:t>
            </a:r>
            <a:endParaRPr lang="en-US" sz="1000" dirty="0"/>
          </a:p>
        </p:txBody>
      </p:sp>
    </p:spTree>
    <p:extLst>
      <p:ext uri="{BB962C8B-B14F-4D97-AF65-F5344CB8AC3E}">
        <p14:creationId xmlns:p14="http://schemas.microsoft.com/office/powerpoint/2010/main" val="30302983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EMG Placement</a:t>
            </a:r>
            <a:endParaRPr lang="en-US" dirty="0"/>
          </a:p>
        </p:txBody>
      </p:sp>
      <p:sp>
        <p:nvSpPr>
          <p:cNvPr id="3" name="Content Placeholder 2"/>
          <p:cNvSpPr>
            <a:spLocks noGrp="1"/>
          </p:cNvSpPr>
          <p:nvPr>
            <p:ph idx="1"/>
          </p:nvPr>
        </p:nvSpPr>
        <p:spPr>
          <a:xfrm>
            <a:off x="457199" y="1600200"/>
            <a:ext cx="5769429" cy="4876800"/>
          </a:xfrm>
        </p:spPr>
        <p:txBody>
          <a:bodyPr/>
          <a:lstStyle/>
          <a:p>
            <a:r>
              <a:rPr lang="en-US" dirty="0" smtClean="0"/>
              <a:t>Muscles to control leg extension/flexion</a:t>
            </a:r>
          </a:p>
          <a:p>
            <a:pPr lvl="1"/>
            <a:r>
              <a:rPr lang="en-US" dirty="0" smtClean="0"/>
              <a:t>Abduction and adduction</a:t>
            </a:r>
          </a:p>
          <a:p>
            <a:pPr lvl="1"/>
            <a:endParaRPr lang="en-US" sz="300" dirty="0" smtClean="0"/>
          </a:p>
          <a:p>
            <a:r>
              <a:rPr lang="en-US" dirty="0" smtClean="0"/>
              <a:t>Superficial muscles</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232" y="3025984"/>
            <a:ext cx="5851768" cy="3545483"/>
          </a:xfrm>
          <a:prstGeom prst="rect">
            <a:avLst/>
          </a:prstGeom>
        </p:spPr>
      </p:pic>
      <p:sp>
        <p:nvSpPr>
          <p:cNvPr id="6" name="Slide Number Placeholder 5"/>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43</a:t>
            </a:fld>
            <a:endParaRPr lang="en-US" dirty="0"/>
          </a:p>
        </p:txBody>
      </p:sp>
      <p:sp>
        <p:nvSpPr>
          <p:cNvPr id="7" name="TextBox 6"/>
          <p:cNvSpPr txBox="1"/>
          <p:nvPr/>
        </p:nvSpPr>
        <p:spPr>
          <a:xfrm>
            <a:off x="3398272" y="6356751"/>
            <a:ext cx="4221728" cy="246221"/>
          </a:xfrm>
          <a:prstGeom prst="rect">
            <a:avLst/>
          </a:prstGeom>
          <a:noFill/>
        </p:spPr>
        <p:txBody>
          <a:bodyPr wrap="square" rtlCol="0">
            <a:spAutoFit/>
          </a:bodyPr>
          <a:lstStyle/>
          <a:p>
            <a:pPr algn="r"/>
            <a:r>
              <a:rPr lang="en-US" sz="1000" dirty="0" smtClean="0"/>
              <a:t>[56]</a:t>
            </a:r>
            <a:endParaRPr lang="en-US" sz="1000" dirty="0"/>
          </a:p>
        </p:txBody>
      </p:sp>
    </p:spTree>
    <p:extLst>
      <p:ext uri="{BB962C8B-B14F-4D97-AF65-F5344CB8AC3E}">
        <p14:creationId xmlns:p14="http://schemas.microsoft.com/office/powerpoint/2010/main" val="23569666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a:spcBef>
                <a:spcPts val="0"/>
              </a:spcBef>
              <a:buNone/>
            </a:pPr>
            <a:r>
              <a:rPr lang="en"/>
              <a:t>Control Algorithms</a:t>
            </a:r>
          </a:p>
        </p:txBody>
      </p:sp>
      <p:sp>
        <p:nvSpPr>
          <p:cNvPr id="3" name="Slide Number Placeholder 2"/>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2252227"/>
            <a:ext cx="8343900" cy="3157407"/>
          </a:xfrm>
          <a:prstGeom prst="rect">
            <a:avLst/>
          </a:prstGeom>
        </p:spPr>
      </p:pic>
      <p:sp>
        <p:nvSpPr>
          <p:cNvPr id="5" name="TextBox 4"/>
          <p:cNvSpPr txBox="1"/>
          <p:nvPr/>
        </p:nvSpPr>
        <p:spPr>
          <a:xfrm>
            <a:off x="4685720" y="5514920"/>
            <a:ext cx="4221728" cy="253916"/>
          </a:xfrm>
          <a:prstGeom prst="rect">
            <a:avLst/>
          </a:prstGeom>
          <a:noFill/>
        </p:spPr>
        <p:txBody>
          <a:bodyPr wrap="square" rtlCol="0">
            <a:spAutoFit/>
          </a:bodyPr>
          <a:lstStyle/>
          <a:p>
            <a:pPr algn="r"/>
            <a:r>
              <a:rPr lang="en-US" sz="1050" dirty="0" smtClean="0"/>
              <a:t>[57]</a:t>
            </a:r>
            <a:endParaRPr lang="en-US" sz="1050" dirty="0"/>
          </a:p>
        </p:txBody>
      </p:sp>
    </p:spTree>
    <p:extLst>
      <p:ext uri="{BB962C8B-B14F-4D97-AF65-F5344CB8AC3E}">
        <p14:creationId xmlns:p14="http://schemas.microsoft.com/office/powerpoint/2010/main" val="490115085"/>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rtl="0">
              <a:spcBef>
                <a:spcPts val="0"/>
              </a:spcBef>
              <a:buNone/>
            </a:pPr>
            <a:r>
              <a:rPr lang="en"/>
              <a:t>Control Algorithms</a:t>
            </a:r>
          </a:p>
        </p:txBody>
      </p:sp>
      <p:sp>
        <p:nvSpPr>
          <p:cNvPr id="3" name="Slide Number Placeholder 2"/>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45</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506" y="1818770"/>
            <a:ext cx="3328988" cy="3917148"/>
          </a:xfrm>
          <a:prstGeom prst="rect">
            <a:avLst/>
          </a:prstGeom>
        </p:spPr>
      </p:pic>
      <p:sp>
        <p:nvSpPr>
          <p:cNvPr id="5" name="TextBox 4"/>
          <p:cNvSpPr txBox="1"/>
          <p:nvPr/>
        </p:nvSpPr>
        <p:spPr>
          <a:xfrm>
            <a:off x="2014766" y="5533915"/>
            <a:ext cx="4221728" cy="246221"/>
          </a:xfrm>
          <a:prstGeom prst="rect">
            <a:avLst/>
          </a:prstGeom>
          <a:noFill/>
        </p:spPr>
        <p:txBody>
          <a:bodyPr wrap="square" rtlCol="0">
            <a:spAutoFit/>
          </a:bodyPr>
          <a:lstStyle/>
          <a:p>
            <a:pPr algn="r"/>
            <a:r>
              <a:rPr lang="en-US" sz="1000" dirty="0" smtClean="0"/>
              <a:t>[58]</a:t>
            </a:r>
            <a:endParaRPr lang="en-US" sz="1000" dirty="0"/>
          </a:p>
        </p:txBody>
      </p:sp>
    </p:spTree>
    <p:extLst>
      <p:ext uri="{BB962C8B-B14F-4D97-AF65-F5344CB8AC3E}">
        <p14:creationId xmlns:p14="http://schemas.microsoft.com/office/powerpoint/2010/main" val="4090752658"/>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a:spcBef>
                <a:spcPts val="0"/>
              </a:spcBef>
              <a:buNone/>
            </a:pPr>
            <a:r>
              <a:rPr lang="en"/>
              <a:t>Safety</a:t>
            </a:r>
          </a:p>
        </p:txBody>
      </p:sp>
      <p:sp>
        <p:nvSpPr>
          <p:cNvPr id="500" name="Shape 500"/>
          <p:cNvSpPr txBox="1"/>
          <p:nvPr/>
        </p:nvSpPr>
        <p:spPr>
          <a:xfrm>
            <a:off x="1506801" y="1857801"/>
            <a:ext cx="1983599" cy="907199"/>
          </a:xfrm>
          <a:prstGeom prst="rect">
            <a:avLst/>
          </a:prstGeom>
          <a:noFill/>
          <a:ln>
            <a:noFill/>
          </a:ln>
        </p:spPr>
        <p:txBody>
          <a:bodyPr lIns="91425" tIns="91425" rIns="91425" bIns="91425" anchor="t" anchorCtr="0">
            <a:noAutofit/>
          </a:bodyPr>
          <a:lstStyle/>
          <a:p>
            <a:pPr algn="ctr">
              <a:spcBef>
                <a:spcPts val="0"/>
              </a:spcBef>
              <a:buNone/>
            </a:pPr>
            <a:r>
              <a:rPr lang="en" sz="1800"/>
              <a:t>Bladders are too pressurized</a:t>
            </a:r>
          </a:p>
        </p:txBody>
      </p:sp>
      <p:sp>
        <p:nvSpPr>
          <p:cNvPr id="501" name="Shape 501"/>
          <p:cNvSpPr txBox="1"/>
          <p:nvPr/>
        </p:nvSpPr>
        <p:spPr>
          <a:xfrm>
            <a:off x="5556576" y="1510201"/>
            <a:ext cx="1983599" cy="1602399"/>
          </a:xfrm>
          <a:prstGeom prst="rect">
            <a:avLst/>
          </a:prstGeom>
          <a:noFill/>
          <a:ln>
            <a:noFill/>
          </a:ln>
        </p:spPr>
        <p:txBody>
          <a:bodyPr lIns="91425" tIns="91425" rIns="91425" bIns="91425" anchor="t" anchorCtr="0">
            <a:noAutofit/>
          </a:bodyPr>
          <a:lstStyle/>
          <a:p>
            <a:pPr lvl="0" algn="ctr" rtl="0">
              <a:spcBef>
                <a:spcPts val="0"/>
              </a:spcBef>
              <a:buNone/>
            </a:pPr>
            <a:r>
              <a:rPr lang="en" sz="1800"/>
              <a:t>Sensor information informs system to retract syringes</a:t>
            </a:r>
          </a:p>
        </p:txBody>
      </p:sp>
      <p:cxnSp>
        <p:nvCxnSpPr>
          <p:cNvPr id="502" name="Shape 502"/>
          <p:cNvCxnSpPr>
            <a:stCxn id="500" idx="3"/>
            <a:endCxn id="501" idx="1"/>
          </p:cNvCxnSpPr>
          <p:nvPr/>
        </p:nvCxnSpPr>
        <p:spPr>
          <a:xfrm>
            <a:off x="3490399" y="2311399"/>
            <a:ext cx="2066100" cy="0"/>
          </a:xfrm>
          <a:prstGeom prst="straightConnector1">
            <a:avLst/>
          </a:prstGeom>
          <a:noFill/>
          <a:ln w="9525" cap="flat" cmpd="sng">
            <a:solidFill>
              <a:schemeClr val="dk2"/>
            </a:solidFill>
            <a:prstDash val="solid"/>
            <a:round/>
            <a:headEnd type="none" w="lg" len="lg"/>
            <a:tailEnd type="triangle" w="lg" len="lg"/>
          </a:ln>
        </p:spPr>
      </p:cxnSp>
      <p:sp>
        <p:nvSpPr>
          <p:cNvPr id="3" name="Slide Number Placeholder 2"/>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46</a:t>
            </a:fld>
            <a:endParaRPr lang="en-US" dirty="0"/>
          </a:p>
        </p:txBody>
      </p:sp>
    </p:spTree>
    <p:extLst>
      <p:ext uri="{BB962C8B-B14F-4D97-AF65-F5344CB8AC3E}">
        <p14:creationId xmlns:p14="http://schemas.microsoft.com/office/powerpoint/2010/main" val="2102004753"/>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rtl="0">
              <a:spcBef>
                <a:spcPts val="0"/>
              </a:spcBef>
              <a:buNone/>
            </a:pPr>
            <a:r>
              <a:rPr lang="en"/>
              <a:t>Safety</a:t>
            </a:r>
          </a:p>
        </p:txBody>
      </p:sp>
      <p:sp>
        <p:nvSpPr>
          <p:cNvPr id="508" name="Shape 508"/>
          <p:cNvSpPr txBox="1"/>
          <p:nvPr/>
        </p:nvSpPr>
        <p:spPr>
          <a:xfrm>
            <a:off x="1506801" y="1857801"/>
            <a:ext cx="1983599" cy="907199"/>
          </a:xfrm>
          <a:prstGeom prst="rect">
            <a:avLst/>
          </a:prstGeom>
          <a:noFill/>
          <a:ln>
            <a:noFill/>
          </a:ln>
        </p:spPr>
        <p:txBody>
          <a:bodyPr lIns="91425" tIns="91425" rIns="91425" bIns="91425" anchor="t" anchorCtr="0">
            <a:noAutofit/>
          </a:bodyPr>
          <a:lstStyle/>
          <a:p>
            <a:pPr lvl="0" algn="ctr" rtl="0">
              <a:spcBef>
                <a:spcPts val="0"/>
              </a:spcBef>
              <a:buNone/>
            </a:pPr>
            <a:r>
              <a:rPr lang="en" sz="1800"/>
              <a:t>Bladders are too pressurized</a:t>
            </a:r>
          </a:p>
        </p:txBody>
      </p:sp>
      <p:sp>
        <p:nvSpPr>
          <p:cNvPr id="509" name="Shape 509"/>
          <p:cNvSpPr txBox="1"/>
          <p:nvPr/>
        </p:nvSpPr>
        <p:spPr>
          <a:xfrm>
            <a:off x="5556576" y="1510201"/>
            <a:ext cx="1983599" cy="1602399"/>
          </a:xfrm>
          <a:prstGeom prst="rect">
            <a:avLst/>
          </a:prstGeom>
          <a:noFill/>
          <a:ln>
            <a:noFill/>
          </a:ln>
        </p:spPr>
        <p:txBody>
          <a:bodyPr lIns="91425" tIns="91425" rIns="91425" bIns="91425" anchor="t" anchorCtr="0">
            <a:noAutofit/>
          </a:bodyPr>
          <a:lstStyle/>
          <a:p>
            <a:pPr lvl="0" algn="ctr" rtl="0">
              <a:spcBef>
                <a:spcPts val="0"/>
              </a:spcBef>
              <a:buNone/>
            </a:pPr>
            <a:r>
              <a:rPr lang="en" sz="1800"/>
              <a:t>Sensor information informs system to retract syringes</a:t>
            </a:r>
          </a:p>
        </p:txBody>
      </p:sp>
      <p:cxnSp>
        <p:nvCxnSpPr>
          <p:cNvPr id="510" name="Shape 510"/>
          <p:cNvCxnSpPr>
            <a:stCxn id="508" idx="3"/>
            <a:endCxn id="509" idx="1"/>
          </p:cNvCxnSpPr>
          <p:nvPr/>
        </p:nvCxnSpPr>
        <p:spPr>
          <a:xfrm>
            <a:off x="3490399" y="2311399"/>
            <a:ext cx="2066100" cy="0"/>
          </a:xfrm>
          <a:prstGeom prst="straightConnector1">
            <a:avLst/>
          </a:prstGeom>
          <a:noFill/>
          <a:ln w="9525" cap="flat" cmpd="sng">
            <a:solidFill>
              <a:schemeClr val="dk2"/>
            </a:solidFill>
            <a:prstDash val="solid"/>
            <a:round/>
            <a:headEnd type="none" w="lg" len="lg"/>
            <a:tailEnd type="triangle" w="lg" len="lg"/>
          </a:ln>
        </p:spPr>
      </p:cxnSp>
      <p:sp>
        <p:nvSpPr>
          <p:cNvPr id="511" name="Shape 511"/>
          <p:cNvSpPr txBox="1"/>
          <p:nvPr/>
        </p:nvSpPr>
        <p:spPr>
          <a:xfrm>
            <a:off x="1506801" y="3135734"/>
            <a:ext cx="1983599" cy="1602399"/>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chemeClr val="dk1"/>
                </a:solidFill>
              </a:rPr>
              <a:t>Bladders are too pressurized &amp;</a:t>
            </a:r>
          </a:p>
          <a:p>
            <a:pPr lvl="0" algn="ctr" rtl="0">
              <a:spcBef>
                <a:spcPts val="0"/>
              </a:spcBef>
              <a:buNone/>
            </a:pPr>
            <a:r>
              <a:rPr lang="en" sz="1800">
                <a:solidFill>
                  <a:schemeClr val="dk1"/>
                </a:solidFill>
              </a:rPr>
              <a:t>sensors have failed</a:t>
            </a:r>
          </a:p>
          <a:p>
            <a:pPr lvl="0" algn="ctr" rtl="0">
              <a:spcBef>
                <a:spcPts val="0"/>
              </a:spcBef>
              <a:buNone/>
            </a:pPr>
            <a:endParaRPr sz="1800" dirty="0"/>
          </a:p>
        </p:txBody>
      </p:sp>
      <p:sp>
        <p:nvSpPr>
          <p:cNvPr id="512" name="Shape 512"/>
          <p:cNvSpPr txBox="1"/>
          <p:nvPr/>
        </p:nvSpPr>
        <p:spPr>
          <a:xfrm>
            <a:off x="5556501" y="3305333"/>
            <a:ext cx="1983599" cy="1263200"/>
          </a:xfrm>
          <a:prstGeom prst="rect">
            <a:avLst/>
          </a:prstGeom>
          <a:noFill/>
          <a:ln>
            <a:noFill/>
          </a:ln>
        </p:spPr>
        <p:txBody>
          <a:bodyPr lIns="91425" tIns="91425" rIns="91425" bIns="91425" anchor="t" anchorCtr="0">
            <a:noAutofit/>
          </a:bodyPr>
          <a:lstStyle/>
          <a:p>
            <a:pPr lvl="0" algn="ctr" rtl="0">
              <a:spcBef>
                <a:spcPts val="0"/>
              </a:spcBef>
              <a:buNone/>
            </a:pPr>
            <a:r>
              <a:rPr lang="en" sz="1800" dirty="0">
                <a:solidFill>
                  <a:schemeClr val="dk1"/>
                </a:solidFill>
              </a:rPr>
              <a:t>User triggers the </a:t>
            </a:r>
            <a:r>
              <a:rPr lang="en" sz="1800" dirty="0" smtClean="0">
                <a:solidFill>
                  <a:schemeClr val="dk1"/>
                </a:solidFill>
              </a:rPr>
              <a:t>reset switch</a:t>
            </a:r>
            <a:r>
              <a:rPr lang="en" sz="1800" dirty="0">
                <a:solidFill>
                  <a:schemeClr val="dk1"/>
                </a:solidFill>
              </a:rPr>
              <a:t>, syringes retract</a:t>
            </a:r>
          </a:p>
        </p:txBody>
      </p:sp>
      <p:cxnSp>
        <p:nvCxnSpPr>
          <p:cNvPr id="513" name="Shape 513"/>
          <p:cNvCxnSpPr>
            <a:stCxn id="511" idx="3"/>
            <a:endCxn id="512" idx="1"/>
          </p:cNvCxnSpPr>
          <p:nvPr/>
        </p:nvCxnSpPr>
        <p:spPr>
          <a:xfrm>
            <a:off x="3490399" y="3936932"/>
            <a:ext cx="2066100" cy="0"/>
          </a:xfrm>
          <a:prstGeom prst="straightConnector1">
            <a:avLst/>
          </a:prstGeom>
          <a:noFill/>
          <a:ln w="9525" cap="flat" cmpd="sng">
            <a:solidFill>
              <a:schemeClr val="dk2"/>
            </a:solidFill>
            <a:prstDash val="solid"/>
            <a:round/>
            <a:headEnd type="none" w="lg" len="lg"/>
            <a:tailEnd type="triangle" w="lg" len="lg"/>
          </a:ln>
        </p:spPr>
      </p:cxnSp>
      <p:sp>
        <p:nvSpPr>
          <p:cNvPr id="3" name="Slide Number Placeholder 2"/>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47</a:t>
            </a:fld>
            <a:endParaRPr lang="en-US" dirty="0"/>
          </a:p>
        </p:txBody>
      </p:sp>
    </p:spTree>
    <p:extLst>
      <p:ext uri="{BB962C8B-B14F-4D97-AF65-F5344CB8AC3E}">
        <p14:creationId xmlns:p14="http://schemas.microsoft.com/office/powerpoint/2010/main" val="4270666057"/>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rtl="0">
              <a:spcBef>
                <a:spcPts val="0"/>
              </a:spcBef>
              <a:buNone/>
            </a:pPr>
            <a:r>
              <a:rPr lang="en"/>
              <a:t>Safety</a:t>
            </a:r>
          </a:p>
        </p:txBody>
      </p:sp>
      <p:sp>
        <p:nvSpPr>
          <p:cNvPr id="519" name="Shape 519"/>
          <p:cNvSpPr txBox="1"/>
          <p:nvPr/>
        </p:nvSpPr>
        <p:spPr>
          <a:xfrm>
            <a:off x="1506801" y="1857801"/>
            <a:ext cx="1983599" cy="907199"/>
          </a:xfrm>
          <a:prstGeom prst="rect">
            <a:avLst/>
          </a:prstGeom>
          <a:noFill/>
          <a:ln>
            <a:noFill/>
          </a:ln>
        </p:spPr>
        <p:txBody>
          <a:bodyPr lIns="91425" tIns="91425" rIns="91425" bIns="91425" anchor="t" anchorCtr="0">
            <a:noAutofit/>
          </a:bodyPr>
          <a:lstStyle/>
          <a:p>
            <a:pPr lvl="0" algn="ctr" rtl="0">
              <a:spcBef>
                <a:spcPts val="0"/>
              </a:spcBef>
              <a:buNone/>
            </a:pPr>
            <a:r>
              <a:rPr lang="en" sz="1800"/>
              <a:t>Bladders are too pressurized</a:t>
            </a:r>
          </a:p>
        </p:txBody>
      </p:sp>
      <p:sp>
        <p:nvSpPr>
          <p:cNvPr id="520" name="Shape 520"/>
          <p:cNvSpPr txBox="1"/>
          <p:nvPr/>
        </p:nvSpPr>
        <p:spPr>
          <a:xfrm>
            <a:off x="5556576" y="1510201"/>
            <a:ext cx="1983599" cy="1602399"/>
          </a:xfrm>
          <a:prstGeom prst="rect">
            <a:avLst/>
          </a:prstGeom>
          <a:noFill/>
          <a:ln>
            <a:noFill/>
          </a:ln>
        </p:spPr>
        <p:txBody>
          <a:bodyPr lIns="91425" tIns="91425" rIns="91425" bIns="91425" anchor="t" anchorCtr="0">
            <a:noAutofit/>
          </a:bodyPr>
          <a:lstStyle/>
          <a:p>
            <a:pPr lvl="0" algn="ctr" rtl="0">
              <a:spcBef>
                <a:spcPts val="0"/>
              </a:spcBef>
              <a:buNone/>
            </a:pPr>
            <a:r>
              <a:rPr lang="en" sz="1800"/>
              <a:t>Sensor information informs system to retract syringes</a:t>
            </a:r>
          </a:p>
        </p:txBody>
      </p:sp>
      <p:cxnSp>
        <p:nvCxnSpPr>
          <p:cNvPr id="521" name="Shape 521"/>
          <p:cNvCxnSpPr>
            <a:stCxn id="519" idx="3"/>
            <a:endCxn id="520" idx="1"/>
          </p:cNvCxnSpPr>
          <p:nvPr/>
        </p:nvCxnSpPr>
        <p:spPr>
          <a:xfrm>
            <a:off x="3490399" y="2311399"/>
            <a:ext cx="2066100" cy="0"/>
          </a:xfrm>
          <a:prstGeom prst="straightConnector1">
            <a:avLst/>
          </a:prstGeom>
          <a:noFill/>
          <a:ln w="9525" cap="flat" cmpd="sng">
            <a:solidFill>
              <a:schemeClr val="dk2"/>
            </a:solidFill>
            <a:prstDash val="solid"/>
            <a:round/>
            <a:headEnd type="none" w="lg" len="lg"/>
            <a:tailEnd type="triangle" w="lg" len="lg"/>
          </a:ln>
        </p:spPr>
      </p:cxnSp>
      <p:sp>
        <p:nvSpPr>
          <p:cNvPr id="522" name="Shape 522"/>
          <p:cNvSpPr txBox="1"/>
          <p:nvPr/>
        </p:nvSpPr>
        <p:spPr>
          <a:xfrm>
            <a:off x="1506801" y="3135734"/>
            <a:ext cx="1983599" cy="1602399"/>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chemeClr val="dk1"/>
                </a:solidFill>
              </a:rPr>
              <a:t>Bladders are too pressurized &amp;</a:t>
            </a:r>
          </a:p>
          <a:p>
            <a:pPr lvl="0" algn="ctr" rtl="0">
              <a:spcBef>
                <a:spcPts val="0"/>
              </a:spcBef>
              <a:buNone/>
            </a:pPr>
            <a:r>
              <a:rPr lang="en" sz="1800">
                <a:solidFill>
                  <a:schemeClr val="dk1"/>
                </a:solidFill>
              </a:rPr>
              <a:t>sensors have failed</a:t>
            </a:r>
          </a:p>
          <a:p>
            <a:pPr lvl="0" algn="ctr" rtl="0">
              <a:spcBef>
                <a:spcPts val="0"/>
              </a:spcBef>
              <a:buNone/>
            </a:pPr>
            <a:endParaRPr sz="1800" dirty="0"/>
          </a:p>
        </p:txBody>
      </p:sp>
      <p:sp>
        <p:nvSpPr>
          <p:cNvPr id="523" name="Shape 523"/>
          <p:cNvSpPr txBox="1"/>
          <p:nvPr/>
        </p:nvSpPr>
        <p:spPr>
          <a:xfrm>
            <a:off x="5556501" y="3305333"/>
            <a:ext cx="1983599" cy="1263200"/>
          </a:xfrm>
          <a:prstGeom prst="rect">
            <a:avLst/>
          </a:prstGeom>
          <a:noFill/>
          <a:ln>
            <a:noFill/>
          </a:ln>
        </p:spPr>
        <p:txBody>
          <a:bodyPr lIns="91425" tIns="91425" rIns="91425" bIns="91425" anchor="t" anchorCtr="0">
            <a:noAutofit/>
          </a:bodyPr>
          <a:lstStyle/>
          <a:p>
            <a:pPr lvl="0" algn="ctr" rtl="0">
              <a:spcBef>
                <a:spcPts val="0"/>
              </a:spcBef>
              <a:buNone/>
            </a:pPr>
            <a:r>
              <a:rPr lang="en" sz="1800" dirty="0">
                <a:solidFill>
                  <a:schemeClr val="dk1"/>
                </a:solidFill>
              </a:rPr>
              <a:t>User triggers the </a:t>
            </a:r>
            <a:r>
              <a:rPr lang="en" sz="1800" dirty="0" smtClean="0">
                <a:solidFill>
                  <a:schemeClr val="dk1"/>
                </a:solidFill>
              </a:rPr>
              <a:t>reset switch</a:t>
            </a:r>
            <a:r>
              <a:rPr lang="en" sz="1800" dirty="0">
                <a:solidFill>
                  <a:schemeClr val="dk1"/>
                </a:solidFill>
              </a:rPr>
              <a:t>, syringes retract</a:t>
            </a:r>
          </a:p>
        </p:txBody>
      </p:sp>
      <p:cxnSp>
        <p:nvCxnSpPr>
          <p:cNvPr id="524" name="Shape 524"/>
          <p:cNvCxnSpPr>
            <a:stCxn id="522" idx="3"/>
            <a:endCxn id="523" idx="1"/>
          </p:cNvCxnSpPr>
          <p:nvPr/>
        </p:nvCxnSpPr>
        <p:spPr>
          <a:xfrm>
            <a:off x="3490399" y="3936932"/>
            <a:ext cx="2066100" cy="0"/>
          </a:xfrm>
          <a:prstGeom prst="straightConnector1">
            <a:avLst/>
          </a:prstGeom>
          <a:noFill/>
          <a:ln w="9525" cap="flat" cmpd="sng">
            <a:solidFill>
              <a:schemeClr val="dk2"/>
            </a:solidFill>
            <a:prstDash val="solid"/>
            <a:round/>
            <a:headEnd type="none" w="lg" len="lg"/>
            <a:tailEnd type="triangle" w="lg" len="lg"/>
          </a:ln>
        </p:spPr>
      </p:cxnSp>
      <p:sp>
        <p:nvSpPr>
          <p:cNvPr id="525" name="Shape 525"/>
          <p:cNvSpPr txBox="1"/>
          <p:nvPr/>
        </p:nvSpPr>
        <p:spPr>
          <a:xfrm>
            <a:off x="1506801" y="5007334"/>
            <a:ext cx="1983599" cy="907199"/>
          </a:xfrm>
          <a:prstGeom prst="rect">
            <a:avLst/>
          </a:prstGeom>
          <a:noFill/>
          <a:ln>
            <a:noFill/>
          </a:ln>
        </p:spPr>
        <p:txBody>
          <a:bodyPr lIns="91425" tIns="91425" rIns="91425" bIns="91425" anchor="t" anchorCtr="0">
            <a:noAutofit/>
          </a:bodyPr>
          <a:lstStyle/>
          <a:p>
            <a:pPr lvl="0" algn="ctr"/>
            <a:r>
              <a:rPr lang="en-US" dirty="0" smtClean="0">
                <a:solidFill>
                  <a:schemeClr val="dk1"/>
                </a:solidFill>
              </a:rPr>
              <a:t>Unforeseen </a:t>
            </a:r>
            <a:r>
              <a:rPr lang="en" sz="1800" dirty="0" smtClean="0">
                <a:solidFill>
                  <a:schemeClr val="dk1"/>
                </a:solidFill>
              </a:rPr>
              <a:t>emergency</a:t>
            </a:r>
            <a:endParaRPr lang="en" sz="1800" dirty="0">
              <a:solidFill>
                <a:schemeClr val="dk1"/>
              </a:solidFill>
            </a:endParaRPr>
          </a:p>
        </p:txBody>
      </p:sp>
      <p:sp>
        <p:nvSpPr>
          <p:cNvPr id="526" name="Shape 526"/>
          <p:cNvSpPr txBox="1"/>
          <p:nvPr/>
        </p:nvSpPr>
        <p:spPr>
          <a:xfrm>
            <a:off x="5556501" y="4829333"/>
            <a:ext cx="1983599" cy="1263200"/>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chemeClr val="dk1"/>
                </a:solidFill>
              </a:rPr>
              <a:t>Blow off valve releases pressure</a:t>
            </a:r>
          </a:p>
        </p:txBody>
      </p:sp>
      <p:cxnSp>
        <p:nvCxnSpPr>
          <p:cNvPr id="527" name="Shape 527"/>
          <p:cNvCxnSpPr>
            <a:stCxn id="525" idx="3"/>
            <a:endCxn id="526" idx="1"/>
          </p:cNvCxnSpPr>
          <p:nvPr/>
        </p:nvCxnSpPr>
        <p:spPr>
          <a:xfrm>
            <a:off x="3490399" y="5460932"/>
            <a:ext cx="2066100" cy="0"/>
          </a:xfrm>
          <a:prstGeom prst="straightConnector1">
            <a:avLst/>
          </a:prstGeom>
          <a:noFill/>
          <a:ln w="9525" cap="flat" cmpd="sng">
            <a:solidFill>
              <a:schemeClr val="dk2"/>
            </a:solidFill>
            <a:prstDash val="solid"/>
            <a:round/>
            <a:headEnd type="none" w="lg" len="lg"/>
            <a:tailEnd type="triangle" w="lg" len="lg"/>
          </a:ln>
        </p:spPr>
      </p:cxnSp>
      <p:sp>
        <p:nvSpPr>
          <p:cNvPr id="3" name="Slide Number Placeholder 2"/>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48</a:t>
            </a:fld>
            <a:endParaRPr lang="en-US" dirty="0"/>
          </a:p>
        </p:txBody>
      </p:sp>
    </p:spTree>
    <p:extLst>
      <p:ext uri="{BB962C8B-B14F-4D97-AF65-F5344CB8AC3E}">
        <p14:creationId xmlns:p14="http://schemas.microsoft.com/office/powerpoint/2010/main" val="3418165969"/>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Timeline</a:t>
            </a:r>
            <a:endParaRPr lang="en-US" dirty="0"/>
          </a:p>
        </p:txBody>
      </p:sp>
      <p:sp>
        <p:nvSpPr>
          <p:cNvPr id="5" name="Slide Number Placeholder 4"/>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49</a:t>
            </a:fld>
            <a:endParaRPr lang="en-US" dirty="0"/>
          </a:p>
        </p:txBody>
      </p:sp>
    </p:spTree>
    <p:extLst>
      <p:ext uri="{BB962C8B-B14F-4D97-AF65-F5344CB8AC3E}">
        <p14:creationId xmlns:p14="http://schemas.microsoft.com/office/powerpoint/2010/main" val="3717179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a:t>
            </a:r>
            <a:endParaRPr lang="en-US" dirty="0"/>
          </a:p>
        </p:txBody>
      </p:sp>
      <p:sp>
        <p:nvSpPr>
          <p:cNvPr id="3" name="Content Placeholder 2"/>
          <p:cNvSpPr>
            <a:spLocks noGrp="1"/>
          </p:cNvSpPr>
          <p:nvPr>
            <p:ph idx="1"/>
          </p:nvPr>
        </p:nvSpPr>
        <p:spPr>
          <a:xfrm>
            <a:off x="457200" y="1752600"/>
            <a:ext cx="4164899" cy="4373563"/>
          </a:xfrm>
        </p:spPr>
        <p:txBody>
          <a:bodyPr>
            <a:normAutofit lnSpcReduction="10000"/>
          </a:bodyPr>
          <a:lstStyle/>
          <a:p>
            <a:r>
              <a:rPr lang="en-US" dirty="0" smtClean="0"/>
              <a:t>Bladder system</a:t>
            </a:r>
          </a:p>
          <a:p>
            <a:pPr lvl="1"/>
            <a:r>
              <a:rPr lang="en-US" dirty="0" smtClean="0"/>
              <a:t>Pneumatic vs. hydraulic</a:t>
            </a:r>
          </a:p>
          <a:p>
            <a:pPr marL="411480" lvl="1" indent="0">
              <a:buNone/>
            </a:pPr>
            <a:endParaRPr lang="en-US" dirty="0" smtClean="0"/>
          </a:p>
          <a:p>
            <a:r>
              <a:rPr lang="en-US" dirty="0" smtClean="0"/>
              <a:t>Custom electrical system</a:t>
            </a:r>
          </a:p>
          <a:p>
            <a:pPr lvl="1"/>
            <a:endParaRPr lang="en-US" dirty="0" smtClean="0"/>
          </a:p>
          <a:p>
            <a:r>
              <a:rPr lang="en-US" dirty="0" smtClean="0"/>
              <a:t>Advanced sensor systems</a:t>
            </a:r>
          </a:p>
          <a:p>
            <a:pPr lvl="1"/>
            <a:endParaRPr lang="en-US" dirty="0" smtClean="0"/>
          </a:p>
          <a:p>
            <a:r>
              <a:rPr lang="en-US" dirty="0" smtClean="0"/>
              <a:t>Lighter weight/increase portability</a:t>
            </a:r>
          </a:p>
          <a:p>
            <a:pPr lvl="1"/>
            <a:endParaRPr lang="en-US" dirty="0" smtClean="0"/>
          </a:p>
          <a:p>
            <a:r>
              <a:rPr lang="en-US" dirty="0" smtClean="0"/>
              <a:t>Safety Regulations</a:t>
            </a:r>
            <a:endParaRPr lang="en-US" dirty="0"/>
          </a:p>
        </p:txBody>
      </p:sp>
      <p:pic>
        <p:nvPicPr>
          <p:cNvPr id="4" name="Shape 145"/>
          <p:cNvPicPr preferRelativeResize="0"/>
          <p:nvPr/>
        </p:nvPicPr>
        <p:blipFill>
          <a:blip r:embed="rId2">
            <a:alphaModFix/>
          </a:blip>
          <a:stretch>
            <a:fillRect/>
          </a:stretch>
        </p:blipFill>
        <p:spPr>
          <a:xfrm>
            <a:off x="4528408" y="2241255"/>
            <a:ext cx="4201525" cy="3151173"/>
          </a:xfrm>
          <a:prstGeom prst="rect">
            <a:avLst/>
          </a:prstGeom>
          <a:noFill/>
          <a:ln>
            <a:noFill/>
          </a:ln>
        </p:spPr>
      </p:pic>
      <p:sp>
        <p:nvSpPr>
          <p:cNvPr id="6" name="Slide Number Placeholder 5"/>
          <p:cNvSpPr>
            <a:spLocks noGrp="1"/>
          </p:cNvSpPr>
          <p:nvPr>
            <p:ph type="sldNum" sz="quarter" idx="12"/>
          </p:nvPr>
        </p:nvSpPr>
        <p:spPr>
          <a:xfrm>
            <a:off x="8077200" y="10181"/>
            <a:ext cx="1066800" cy="329184"/>
          </a:xfrm>
        </p:spPr>
        <p:txBody>
          <a:bodyPr/>
          <a:lstStyle/>
          <a:p>
            <a:pPr algn="r"/>
            <a:fld id="{985BAB70-1D09-CE45-A6EB-01E5C68B58BA}" type="slidenum">
              <a:rPr lang="en-US" smtClean="0"/>
              <a:pPr algn="r"/>
              <a:t>5</a:t>
            </a:fld>
            <a:endParaRPr lang="en-US" dirty="0"/>
          </a:p>
        </p:txBody>
      </p:sp>
      <p:sp>
        <p:nvSpPr>
          <p:cNvPr id="7" name="Rectangle 6"/>
          <p:cNvSpPr/>
          <p:nvPr/>
        </p:nvSpPr>
        <p:spPr>
          <a:xfrm>
            <a:off x="7228321" y="5392428"/>
            <a:ext cx="1697757" cy="215444"/>
          </a:xfrm>
          <a:prstGeom prst="rect">
            <a:avLst/>
          </a:prstGeom>
        </p:spPr>
        <p:txBody>
          <a:bodyPr wrap="square">
            <a:spAutoFit/>
          </a:bodyPr>
          <a:lstStyle/>
          <a:p>
            <a:pPr algn="r"/>
            <a:r>
              <a:rPr lang="en-US" sz="800" dirty="0" smtClean="0"/>
              <a:t>Previous MQP Project [10]</a:t>
            </a:r>
            <a:endParaRPr lang="en-US" sz="800" dirty="0"/>
          </a:p>
        </p:txBody>
      </p:sp>
    </p:spTree>
    <p:extLst>
      <p:ext uri="{BB962C8B-B14F-4D97-AF65-F5344CB8AC3E}">
        <p14:creationId xmlns:p14="http://schemas.microsoft.com/office/powerpoint/2010/main" val="38830458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Shape 537"/>
          <p:cNvPicPr preferRelativeResize="0"/>
          <p:nvPr/>
        </p:nvPicPr>
        <p:blipFill rotWithShape="1">
          <a:blip r:embed="rId3">
            <a:alphaModFix/>
          </a:blip>
          <a:srcRect l="3165" r="2975"/>
          <a:stretch/>
        </p:blipFill>
        <p:spPr>
          <a:xfrm>
            <a:off x="87086" y="941800"/>
            <a:ext cx="8995954" cy="4364800"/>
          </a:xfrm>
          <a:prstGeom prst="rect">
            <a:avLst/>
          </a:prstGeom>
          <a:noFill/>
          <a:ln>
            <a:noFill/>
          </a:ln>
        </p:spPr>
      </p:pic>
      <p:sp>
        <p:nvSpPr>
          <p:cNvPr id="538" name="Shape 538"/>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a:spcBef>
                <a:spcPts val="0"/>
              </a:spcBef>
              <a:buNone/>
            </a:pPr>
            <a:r>
              <a:rPr lang="en"/>
              <a:t>A-Term Schedule</a:t>
            </a:r>
          </a:p>
        </p:txBody>
      </p:sp>
      <p:sp>
        <p:nvSpPr>
          <p:cNvPr id="3" name="Slide Number Placeholder 2"/>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50</a:t>
            </a:fld>
            <a:endParaRPr lang="en-US" dirty="0"/>
          </a:p>
        </p:txBody>
      </p:sp>
    </p:spTree>
    <p:extLst>
      <p:ext uri="{BB962C8B-B14F-4D97-AF65-F5344CB8AC3E}">
        <p14:creationId xmlns:p14="http://schemas.microsoft.com/office/powerpoint/2010/main" val="2755966696"/>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Shape 543"/>
          <p:cNvPicPr preferRelativeResize="0"/>
          <p:nvPr/>
        </p:nvPicPr>
        <p:blipFill rotWithShape="1">
          <a:blip r:embed="rId3">
            <a:alphaModFix/>
          </a:blip>
          <a:srcRect r="2543" b="12380"/>
          <a:stretch/>
        </p:blipFill>
        <p:spPr>
          <a:xfrm>
            <a:off x="65651" y="918100"/>
            <a:ext cx="8912886" cy="5872968"/>
          </a:xfrm>
          <a:prstGeom prst="rect">
            <a:avLst/>
          </a:prstGeom>
          <a:noFill/>
          <a:ln>
            <a:noFill/>
          </a:ln>
        </p:spPr>
      </p:pic>
      <p:sp>
        <p:nvSpPr>
          <p:cNvPr id="544" name="Shape 544"/>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a:spcBef>
                <a:spcPts val="0"/>
              </a:spcBef>
              <a:buNone/>
            </a:pPr>
            <a:r>
              <a:rPr lang="en"/>
              <a:t>B-Term Schedule </a:t>
            </a:r>
          </a:p>
        </p:txBody>
      </p:sp>
      <p:sp>
        <p:nvSpPr>
          <p:cNvPr id="3" name="Slide Number Placeholder 2"/>
          <p:cNvSpPr>
            <a:spLocks noGrp="1"/>
          </p:cNvSpPr>
          <p:nvPr>
            <p:ph type="sldNum" sz="quarter" idx="12"/>
          </p:nvPr>
        </p:nvSpPr>
        <p:spPr>
          <a:xfrm>
            <a:off x="7620000" y="18288"/>
            <a:ext cx="1524000" cy="329184"/>
          </a:xfrm>
        </p:spPr>
        <p:txBody>
          <a:bodyPr/>
          <a:lstStyle/>
          <a:p>
            <a:pPr algn="r"/>
            <a:fld id="{985BAB70-1D09-CE45-A6EB-01E5C68B58BA}" type="slidenum">
              <a:rPr lang="en-US" smtClean="0"/>
              <a:pPr algn="r"/>
              <a:t>51</a:t>
            </a:fld>
            <a:endParaRPr lang="en-US" dirty="0"/>
          </a:p>
        </p:txBody>
      </p:sp>
    </p:spTree>
    <p:extLst>
      <p:ext uri="{BB962C8B-B14F-4D97-AF65-F5344CB8AC3E}">
        <p14:creationId xmlns:p14="http://schemas.microsoft.com/office/powerpoint/2010/main" val="1792325067"/>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Shape 549"/>
          <p:cNvPicPr preferRelativeResize="0"/>
          <p:nvPr/>
        </p:nvPicPr>
        <p:blipFill rotWithShape="1">
          <a:blip r:embed="rId3">
            <a:alphaModFix/>
          </a:blip>
          <a:srcRect l="878" t="29671" r="1484"/>
          <a:stretch/>
        </p:blipFill>
        <p:spPr>
          <a:xfrm>
            <a:off x="0" y="1153767"/>
            <a:ext cx="9008050" cy="4708001"/>
          </a:xfrm>
          <a:prstGeom prst="rect">
            <a:avLst/>
          </a:prstGeom>
          <a:noFill/>
          <a:ln>
            <a:noFill/>
          </a:ln>
        </p:spPr>
      </p:pic>
      <p:sp>
        <p:nvSpPr>
          <p:cNvPr id="550" name="Shape 550"/>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rtl="0">
              <a:spcBef>
                <a:spcPts val="0"/>
              </a:spcBef>
              <a:buNone/>
            </a:pPr>
            <a:r>
              <a:rPr lang="en"/>
              <a:t>C- Term Schedule </a:t>
            </a:r>
          </a:p>
          <a:p>
            <a:pPr>
              <a:spcBef>
                <a:spcPts val="0"/>
              </a:spcBef>
              <a:buNone/>
            </a:pPr>
            <a:endParaRPr dirty="0"/>
          </a:p>
        </p:txBody>
      </p:sp>
      <p:sp>
        <p:nvSpPr>
          <p:cNvPr id="3" name="Slide Number Placeholder 2"/>
          <p:cNvSpPr>
            <a:spLocks noGrp="1"/>
          </p:cNvSpPr>
          <p:nvPr>
            <p:ph type="sldNum" sz="quarter" idx="12"/>
          </p:nvPr>
        </p:nvSpPr>
        <p:spPr>
          <a:xfrm>
            <a:off x="8077200" y="-16017"/>
            <a:ext cx="1066800" cy="329184"/>
          </a:xfrm>
        </p:spPr>
        <p:txBody>
          <a:bodyPr/>
          <a:lstStyle/>
          <a:p>
            <a:pPr algn="r"/>
            <a:fld id="{985BAB70-1D09-CE45-A6EB-01E5C68B58BA}" type="slidenum">
              <a:rPr lang="en-US" smtClean="0"/>
              <a:pPr algn="r"/>
              <a:t>52</a:t>
            </a:fld>
            <a:endParaRPr lang="en-US" dirty="0"/>
          </a:p>
        </p:txBody>
      </p:sp>
    </p:spTree>
    <p:extLst>
      <p:ext uri="{BB962C8B-B14F-4D97-AF65-F5344CB8AC3E}">
        <p14:creationId xmlns:p14="http://schemas.microsoft.com/office/powerpoint/2010/main" val="2709050586"/>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Slide Number Placeholder 3"/>
          <p:cNvSpPr>
            <a:spLocks noGrp="1"/>
          </p:cNvSpPr>
          <p:nvPr>
            <p:ph type="sldNum" sz="quarter" idx="12"/>
          </p:nvPr>
        </p:nvSpPr>
        <p:spPr>
          <a:xfrm>
            <a:off x="8077200" y="0"/>
            <a:ext cx="1066800" cy="329184"/>
          </a:xfrm>
        </p:spPr>
        <p:txBody>
          <a:bodyPr/>
          <a:lstStyle/>
          <a:p>
            <a:pPr algn="r"/>
            <a:fld id="{985BAB70-1D09-CE45-A6EB-01E5C68B58BA}" type="slidenum">
              <a:rPr lang="en-US" smtClean="0"/>
              <a:pPr algn="r"/>
              <a:t>53</a:t>
            </a:fld>
            <a:endParaRPr lang="en-US" dirty="0"/>
          </a:p>
        </p:txBody>
      </p:sp>
    </p:spTree>
    <p:extLst>
      <p:ext uri="{BB962C8B-B14F-4D97-AF65-F5344CB8AC3E}">
        <p14:creationId xmlns:p14="http://schemas.microsoft.com/office/powerpoint/2010/main" val="22291848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title"/>
          </p:nvPr>
        </p:nvSpPr>
        <p:spPr>
          <a:xfrm>
            <a:off x="311701" y="2867800"/>
            <a:ext cx="8520599" cy="1122400"/>
          </a:xfrm>
          <a:prstGeom prst="rect">
            <a:avLst/>
          </a:prstGeom>
        </p:spPr>
        <p:txBody>
          <a:bodyPr lIns="91425" tIns="91425" rIns="91425" bIns="91425" anchor="ctr" anchorCtr="0">
            <a:noAutofit/>
          </a:bodyPr>
          <a:lstStyle/>
          <a:p>
            <a:pPr>
              <a:spcBef>
                <a:spcPts val="0"/>
              </a:spcBef>
              <a:buNone/>
            </a:pPr>
            <a:r>
              <a:rPr lang="en" sz="4400" dirty="0"/>
              <a:t>Questions?</a:t>
            </a:r>
          </a:p>
        </p:txBody>
      </p:sp>
      <p:sp>
        <p:nvSpPr>
          <p:cNvPr id="3" name="Slide Number Placeholder 2"/>
          <p:cNvSpPr>
            <a:spLocks noGrp="1"/>
          </p:cNvSpPr>
          <p:nvPr>
            <p:ph type="sldNum" idx="12"/>
          </p:nvPr>
        </p:nvSpPr>
        <p:spPr/>
        <p:txBody>
          <a:bodyPr/>
          <a:lstStyle/>
          <a:p>
            <a:pPr>
              <a:spcBef>
                <a:spcPts val="0"/>
              </a:spcBef>
              <a:buNone/>
            </a:pPr>
            <a:fld id="{00000000-1234-1234-1234-123412341234}" type="slidenum">
              <a:rPr lang="en" smtClean="0"/>
              <a:t>54</a:t>
            </a:fld>
            <a:endParaRPr lang="en"/>
          </a:p>
        </p:txBody>
      </p:sp>
    </p:spTree>
    <p:extLst>
      <p:ext uri="{BB962C8B-B14F-4D97-AF65-F5344CB8AC3E}">
        <p14:creationId xmlns:p14="http://schemas.microsoft.com/office/powerpoint/2010/main" val="2848226515"/>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2"/>
          </p:nvPr>
        </p:nvSpPr>
        <p:spPr/>
        <p:txBody>
          <a:bodyPr/>
          <a:lstStyle/>
          <a:p>
            <a:fld id="{985BAB70-1D09-CE45-A6EB-01E5C68B58BA}" type="slidenum">
              <a:rPr lang="en-US" smtClean="0"/>
              <a:t>55</a:t>
            </a:fld>
            <a:endParaRPr lang="en-US" dirty="0"/>
          </a:p>
        </p:txBody>
      </p:sp>
      <p:sp>
        <p:nvSpPr>
          <p:cNvPr id="5" name="Content Placeholder 4"/>
          <p:cNvSpPr txBox="1">
            <a:spLocks noGrp="1"/>
          </p:cNvSpPr>
          <p:nvPr>
            <p:ph idx="1"/>
          </p:nvPr>
        </p:nvSpPr>
        <p:spPr>
          <a:xfrm>
            <a:off x="457200" y="1600200"/>
            <a:ext cx="8229600" cy="10852193"/>
          </a:xfrm>
          <a:prstGeom prst="rect">
            <a:avLst/>
          </a:prstGeom>
          <a:noFill/>
        </p:spPr>
        <p:txBody>
          <a:bodyPr wrap="square" rtlCol="0">
            <a:spAutoFit/>
          </a:bodyPr>
          <a:lstStyle/>
          <a:p>
            <a:pPr marL="228600" indent="-228600">
              <a:buAutoNum type="arabicPeriod"/>
            </a:pPr>
            <a:r>
              <a:rPr lang="en-US" sz="800" dirty="0" smtClean="0"/>
              <a:t>2. K</a:t>
            </a:r>
            <a:r>
              <a:rPr lang="en-US" sz="800" dirty="0"/>
              <a:t>. Ziegler-Graham, E. J. </a:t>
            </a:r>
            <a:r>
              <a:rPr lang="en-US" sz="800" dirty="0" err="1"/>
              <a:t>MacKenzie</a:t>
            </a:r>
            <a:r>
              <a:rPr lang="en-US" sz="800" dirty="0"/>
              <a:t>, P. L. Ephraim, T. G. </a:t>
            </a:r>
            <a:r>
              <a:rPr lang="en-US" sz="800" dirty="0" err="1"/>
              <a:t>Travison</a:t>
            </a:r>
            <a:r>
              <a:rPr lang="en-US" sz="800" dirty="0"/>
              <a:t>, and R. </a:t>
            </a:r>
            <a:r>
              <a:rPr lang="en-US" sz="800" dirty="0" err="1"/>
              <a:t>Brookmeyer</a:t>
            </a:r>
            <a:r>
              <a:rPr lang="en-US" sz="800" dirty="0"/>
              <a:t>, “Estimating the Prevalence of Limb Loss in the United States: 2005 to 2050,” </a:t>
            </a:r>
            <a:r>
              <a:rPr lang="en-US" sz="800" i="1" dirty="0"/>
              <a:t>Arch. Phys. Med. </a:t>
            </a:r>
            <a:r>
              <a:rPr lang="en-US" sz="800" i="1" dirty="0" err="1"/>
              <a:t>Rehabil</a:t>
            </a:r>
            <a:r>
              <a:rPr lang="en-US" sz="800" i="1" dirty="0"/>
              <a:t>.</a:t>
            </a:r>
            <a:r>
              <a:rPr lang="en-US" sz="800" dirty="0"/>
              <a:t>, vol. 89, no. 3, pp. 422–429, Mar. 2008</a:t>
            </a:r>
            <a:r>
              <a:rPr lang="en-US" sz="800" dirty="0" smtClean="0"/>
              <a:t>.</a:t>
            </a:r>
          </a:p>
          <a:p>
            <a:pPr marL="228600" indent="-228600">
              <a:buAutoNum type="arabicPeriod"/>
            </a:pPr>
            <a:r>
              <a:rPr lang="en-US" sz="800" dirty="0" smtClean="0"/>
              <a:t>A</a:t>
            </a:r>
            <a:r>
              <a:rPr lang="en-US" sz="800" dirty="0"/>
              <a:t>. F. T. </a:t>
            </a:r>
            <a:r>
              <a:rPr lang="en-US" sz="800" dirty="0" err="1"/>
              <a:t>Mak</a:t>
            </a:r>
            <a:r>
              <a:rPr lang="en-US" sz="800" dirty="0"/>
              <a:t>, M. Zhang, and D. A. Boone, “State-of-the-art research in lower-limb prosthetic biomechanics- socket interface: A review,” </a:t>
            </a:r>
            <a:r>
              <a:rPr lang="en-US" sz="800" i="1" dirty="0"/>
              <a:t>J. </a:t>
            </a:r>
            <a:r>
              <a:rPr lang="en-US" sz="800" i="1" dirty="0" err="1"/>
              <a:t>Rehabil</a:t>
            </a:r>
            <a:r>
              <a:rPr lang="en-US" sz="800" i="1" dirty="0"/>
              <a:t>. Res. Dev.</a:t>
            </a:r>
            <a:r>
              <a:rPr lang="en-US" sz="800" dirty="0"/>
              <a:t>, vol. 38, no. 2, pp. 161–174, Apr. 2001</a:t>
            </a:r>
            <a:r>
              <a:rPr lang="en-US" sz="800" dirty="0" smtClean="0"/>
              <a:t>.</a:t>
            </a:r>
          </a:p>
          <a:p>
            <a:pPr marL="228600" indent="-228600">
              <a:buAutoNum type="arabicPeriod"/>
            </a:pPr>
            <a:r>
              <a:rPr lang="en-US" sz="800" dirty="0" smtClean="0"/>
              <a:t>R</a:t>
            </a:r>
            <a:r>
              <a:rPr lang="en-US" sz="800" dirty="0"/>
              <a:t>. Alley, CP, LP, T. W. Williams, MA, M. J. Albuquerque, CPO, and D. E. </a:t>
            </a:r>
            <a:r>
              <a:rPr lang="en-US" sz="800" dirty="0" err="1"/>
              <a:t>Altobelli</a:t>
            </a:r>
            <a:r>
              <a:rPr lang="en-US" sz="800" dirty="0"/>
              <a:t>, MD, “Prosthetic sockets stabilized by alternating areas of tissue compression and release,” </a:t>
            </a:r>
            <a:r>
              <a:rPr lang="en-US" sz="800" i="1" dirty="0"/>
              <a:t>J. </a:t>
            </a:r>
            <a:r>
              <a:rPr lang="en-US" sz="800" i="1" dirty="0" err="1"/>
              <a:t>Rehabil</a:t>
            </a:r>
            <a:r>
              <a:rPr lang="en-US" sz="800" i="1" dirty="0"/>
              <a:t>. Dev.</a:t>
            </a:r>
            <a:r>
              <a:rPr lang="en-US" sz="800" dirty="0"/>
              <a:t>, vol. 48, no. 6, pp. 679–696, Jun. 2011</a:t>
            </a:r>
            <a:r>
              <a:rPr lang="en-US" sz="800" dirty="0" smtClean="0"/>
              <a:t>.</a:t>
            </a:r>
          </a:p>
          <a:p>
            <a:pPr marL="228600" indent="-228600">
              <a:buFontTx/>
              <a:buAutoNum type="arabicPeriod"/>
            </a:pPr>
            <a:r>
              <a:rPr lang="en-US" sz="800" dirty="0"/>
              <a:t>J. T. </a:t>
            </a:r>
            <a:r>
              <a:rPr lang="en-US" sz="800" dirty="0" err="1"/>
              <a:t>Highsmith</a:t>
            </a:r>
            <a:r>
              <a:rPr lang="en-US" sz="800" dirty="0"/>
              <a:t> and M. J. </a:t>
            </a:r>
            <a:r>
              <a:rPr lang="en-US" sz="800" dirty="0" err="1"/>
              <a:t>Highsmith</a:t>
            </a:r>
            <a:r>
              <a:rPr lang="en-US" sz="800" dirty="0"/>
              <a:t>, “Common skin pathology in LE prosthesis users,” </a:t>
            </a:r>
            <a:r>
              <a:rPr lang="en-US" sz="800" i="1" dirty="0"/>
              <a:t>JAAPA Off. J. Am. Acad. Physician Assist.</a:t>
            </a:r>
            <a:r>
              <a:rPr lang="en-US" sz="800" dirty="0"/>
              <a:t>, vol. 20, no. 11, pp. 33–36, 47, Nov. 2007</a:t>
            </a:r>
            <a:r>
              <a:rPr lang="en-US" sz="800" dirty="0" smtClean="0"/>
              <a:t>.</a:t>
            </a:r>
          </a:p>
          <a:p>
            <a:pPr marL="228600" indent="-228600">
              <a:buFontTx/>
              <a:buAutoNum type="arabicPeriod"/>
            </a:pPr>
            <a:r>
              <a:rPr lang="en-US" sz="800" dirty="0"/>
              <a:t>http://www.amputee-center.com/pump.htm</a:t>
            </a:r>
          </a:p>
          <a:p>
            <a:pPr marL="228600" indent="-228600">
              <a:buFontTx/>
              <a:buAutoNum type="arabicPeriod"/>
            </a:pPr>
            <a:r>
              <a:rPr lang="en-US" sz="800" dirty="0" smtClean="0"/>
              <a:t>Smart Pump</a:t>
            </a:r>
            <a:endParaRPr lang="en-US" sz="800" dirty="0"/>
          </a:p>
          <a:p>
            <a:pPr marL="228600" indent="-228600">
              <a:buFont typeface="+mj-lt"/>
              <a:buAutoNum type="arabicPeriod"/>
            </a:pPr>
            <a:r>
              <a:rPr lang="en-US" sz="800" dirty="0"/>
              <a:t>R. Alley, CP, LP, T. W. Williams, MA, M. J. Albuquerque, CPO, and D. E. </a:t>
            </a:r>
            <a:r>
              <a:rPr lang="en-US" sz="800" dirty="0" err="1"/>
              <a:t>Altobelli</a:t>
            </a:r>
            <a:r>
              <a:rPr lang="en-US" sz="800" dirty="0"/>
              <a:t>, MD, “Prosthetic sockets stabilized by alternating areas of tissue compression </a:t>
            </a:r>
            <a:r>
              <a:rPr lang="en-US" sz="800" dirty="0" smtClean="0"/>
              <a:t>W</a:t>
            </a:r>
            <a:r>
              <a:rPr lang="en-US" sz="800" dirty="0"/>
              <a:t>. A. Haines, J. M. Colvin, M. L. Haynes, C. T. Kelley, M. W. Ford, M. W. Groves, and J. A. </a:t>
            </a:r>
            <a:r>
              <a:rPr lang="en-US" sz="800" dirty="0" err="1"/>
              <a:t>Denune</a:t>
            </a:r>
            <a:r>
              <a:rPr lang="en-US" sz="800" dirty="0"/>
              <a:t>, “Prosthetic device utilizing electric vacuum pump,” US7947085 B2, 24-May-2011. </a:t>
            </a:r>
          </a:p>
          <a:p>
            <a:pPr marL="228600" indent="-228600">
              <a:buFont typeface="+mj-lt"/>
              <a:buAutoNum type="arabicPeriod"/>
            </a:pPr>
            <a:r>
              <a:rPr lang="en-US" sz="800" dirty="0"/>
              <a:t>W. A. Haines, J. M. Colvin, M. L. Haynes, C. T. Kelley, M. W. Ford, M. W. Groves, and J. A. </a:t>
            </a:r>
            <a:r>
              <a:rPr lang="en-US" sz="800" dirty="0" err="1"/>
              <a:t>Denune</a:t>
            </a:r>
            <a:r>
              <a:rPr lang="en-US" sz="800" dirty="0"/>
              <a:t>, “Prosthetic device utilizing electric vacuum pump,” US7947085 B2, 24-May-2011. </a:t>
            </a:r>
            <a:r>
              <a:rPr lang="en-US" sz="800" dirty="0" smtClean="0"/>
              <a:t>Previous MQP Project – Smart Socket 2014-15</a:t>
            </a:r>
          </a:p>
          <a:p>
            <a:pPr marL="228600" indent="-228600">
              <a:buFont typeface="+mj-lt"/>
              <a:buAutoNum type="arabicPeriod"/>
            </a:pPr>
            <a:r>
              <a:rPr lang="en" sz="800" dirty="0" smtClean="0">
                <a:cs typeface="Arial"/>
              </a:rPr>
              <a:t>U.S</a:t>
            </a:r>
            <a:r>
              <a:rPr lang="en" sz="800" dirty="0">
                <a:cs typeface="Arial"/>
              </a:rPr>
              <a:t>. Food and Drug Administration Regulation of Prosthetic Research, Development, and </a:t>
            </a:r>
            <a:r>
              <a:rPr lang="en" sz="800" dirty="0" smtClean="0">
                <a:cs typeface="Arial"/>
              </a:rPr>
              <a:t>Testing</a:t>
            </a:r>
            <a:endParaRPr lang="en-US" sz="800" dirty="0" smtClean="0"/>
          </a:p>
          <a:p>
            <a:pPr marL="228600" indent="-228600">
              <a:buFont typeface="+mj-lt"/>
              <a:buAutoNum type="arabicPeriod"/>
            </a:pPr>
            <a:r>
              <a:rPr lang="en-US" sz="800" dirty="0" err="1" smtClean="0"/>
              <a:t>Kornum</a:t>
            </a:r>
            <a:r>
              <a:rPr lang="en-US" sz="800" dirty="0"/>
              <a:t>, N., &amp; </a:t>
            </a:r>
            <a:r>
              <a:rPr lang="en-US" sz="800" dirty="0" err="1"/>
              <a:t>Bjerre</a:t>
            </a:r>
            <a:r>
              <a:rPr lang="en-US" sz="800" dirty="0"/>
              <a:t>, M. (</a:t>
            </a:r>
            <a:r>
              <a:rPr lang="en-US" sz="800" dirty="0" err="1"/>
              <a:t>n.d.</a:t>
            </a:r>
            <a:r>
              <a:rPr lang="en-US" sz="800" dirty="0"/>
              <a:t>). </a:t>
            </a:r>
            <a:r>
              <a:rPr lang="en-US" sz="800" i="1" dirty="0"/>
              <a:t>Grocery E-commerce: Consumer </a:t>
            </a:r>
            <a:r>
              <a:rPr lang="en-US" sz="800" i="1" dirty="0" err="1"/>
              <a:t>Behaviour</a:t>
            </a:r>
            <a:r>
              <a:rPr lang="en-US" sz="800" i="1" dirty="0"/>
              <a:t> and Business Strategies</a:t>
            </a:r>
            <a:r>
              <a:rPr lang="en-US" sz="800" dirty="0"/>
              <a:t>. Retrieved from https://</a:t>
            </a:r>
            <a:r>
              <a:rPr lang="en-US" sz="800" dirty="0" smtClean="0"/>
              <a:t>books.google.com/books?id=cwEUj22Dlj8C&amp;pg=PA82&amp;lpg=PA82&amp;dq=average+time+spent+in+grocery+store&amp;source=web&amp;ots=a9Yrom4v3x&amp;sig=B4AOx9KoOWEtJKol9o6r61RS8Fs&amp;hl=en&amp;sa=X&amp;oi=book_result&amp;resnum=10&amp;ct=result#v=onepage&amp;q=average%20time%20spent%20in%20grocery%20store&amp;f=false</a:t>
            </a:r>
          </a:p>
          <a:p>
            <a:pPr marL="228600" indent="-228600">
              <a:buFont typeface="+mj-lt"/>
              <a:buAutoNum type="arabicPeriod"/>
            </a:pPr>
            <a:r>
              <a:rPr lang="en-US" sz="800" dirty="0">
                <a:cs typeface="Arial"/>
              </a:rPr>
              <a:t>COMFORTFLEX SOCKET </a:t>
            </a:r>
            <a:r>
              <a:rPr lang="en-US" sz="800" dirty="0" smtClean="0">
                <a:cs typeface="Arial"/>
              </a:rPr>
              <a:t>SYSTEM</a:t>
            </a:r>
          </a:p>
          <a:p>
            <a:pPr marL="228600" indent="-228600">
              <a:buFont typeface="+mj-lt"/>
              <a:buAutoNum type="arabicPeriod"/>
            </a:pPr>
            <a:r>
              <a:rPr lang="en-US" sz="800" dirty="0">
                <a:cs typeface="Arial"/>
              </a:rPr>
              <a:t>C-Leg </a:t>
            </a:r>
            <a:r>
              <a:rPr lang="en-US" sz="800" dirty="0" smtClean="0">
                <a:cs typeface="Arial"/>
              </a:rPr>
              <a:t>4</a:t>
            </a:r>
          </a:p>
          <a:p>
            <a:pPr marL="228600" indent="-228600">
              <a:buFont typeface="+mj-lt"/>
              <a:buAutoNum type="arabicPeriod"/>
            </a:pPr>
            <a:r>
              <a:rPr lang="en-US" sz="800" dirty="0" smtClean="0">
                <a:cs typeface="Arial"/>
              </a:rPr>
              <a:t>RHEO-KNEE</a:t>
            </a:r>
          </a:p>
          <a:p>
            <a:pPr marL="228600" indent="-228600">
              <a:buFont typeface="+mj-lt"/>
              <a:buAutoNum type="arabicPeriod"/>
            </a:pPr>
            <a:r>
              <a:rPr lang="en-US" sz="800" dirty="0">
                <a:cs typeface="Arial"/>
              </a:rPr>
              <a:t>http://revolimb.com</a:t>
            </a:r>
            <a:r>
              <a:rPr lang="en-US" sz="800" dirty="0" smtClean="0">
                <a:cs typeface="Arial"/>
              </a:rPr>
              <a:t>/</a:t>
            </a:r>
          </a:p>
          <a:p>
            <a:pPr marL="228600" indent="-228600">
              <a:buFont typeface="+mj-lt"/>
              <a:buAutoNum type="arabicPeriod"/>
            </a:pPr>
            <a:r>
              <a:rPr lang="en-US" sz="800" dirty="0">
                <a:cs typeface="Arial"/>
              </a:rPr>
              <a:t>http://</a:t>
            </a:r>
            <a:r>
              <a:rPr lang="en-US" sz="800" dirty="0" smtClean="0">
                <a:cs typeface="Arial"/>
              </a:rPr>
              <a:t>liminnovations.com/</a:t>
            </a:r>
          </a:p>
          <a:p>
            <a:pPr marL="228600" indent="-228600">
              <a:buFont typeface="+mj-lt"/>
              <a:buAutoNum type="arabicPeriod"/>
            </a:pPr>
            <a:r>
              <a:rPr lang="en-US" sz="800" dirty="0">
                <a:cs typeface="Arial"/>
              </a:rPr>
              <a:t>http://</a:t>
            </a:r>
            <a:r>
              <a:rPr lang="en-US" sz="800" dirty="0" smtClean="0">
                <a:cs typeface="Arial"/>
              </a:rPr>
              <a:t>www.aetna.com/cpb/medical/data/600_699/0630.html</a:t>
            </a:r>
          </a:p>
          <a:p>
            <a:pPr marL="228600" indent="-228600">
              <a:buFont typeface="+mj-lt"/>
              <a:buAutoNum type="arabicPeriod"/>
            </a:pPr>
            <a:r>
              <a:rPr lang="en-US" sz="800" dirty="0">
                <a:cs typeface="Arial"/>
              </a:rPr>
              <a:t>http://</a:t>
            </a:r>
            <a:r>
              <a:rPr lang="en-US" sz="800" dirty="0" smtClean="0">
                <a:cs typeface="Arial"/>
              </a:rPr>
              <a:t>www.amputee-center.com/pump.htm</a:t>
            </a:r>
          </a:p>
          <a:p>
            <a:pPr marL="228600" indent="-228600">
              <a:buFont typeface="+mj-lt"/>
              <a:buAutoNum type="arabicPeriod"/>
            </a:pPr>
            <a:r>
              <a:rPr lang="en-US" sz="800" dirty="0">
                <a:cs typeface="Arial"/>
              </a:rPr>
              <a:t>http://</a:t>
            </a:r>
            <a:r>
              <a:rPr lang="en-US" sz="800" dirty="0" smtClean="0">
                <a:cs typeface="Arial"/>
              </a:rPr>
              <a:t>www.oandp.com/shop/product.asp?supplier_id=B4AA5F60-C5E1-4DD5-A25F-E81B96DFB789&amp;product_id=7C850D5A-894C-452B-94B0-94A7513D8F2C&amp;department_id=0EA0CF9B-EB15-4377-8B60-ADA00B0FFBDD</a:t>
            </a:r>
          </a:p>
          <a:p>
            <a:pPr marL="228600" indent="-228600">
              <a:buFont typeface="+mj-lt"/>
              <a:buAutoNum type="arabicPeriod"/>
            </a:pPr>
            <a:r>
              <a:rPr lang="en-US" sz="800" dirty="0">
                <a:cs typeface="Arial"/>
              </a:rPr>
              <a:t>http://www.oandp.org/jpo/library/2003_03_107.asp</a:t>
            </a:r>
            <a:endParaRPr lang="en-US" sz="800" dirty="0" smtClean="0">
              <a:cs typeface="Arial"/>
            </a:endParaRPr>
          </a:p>
          <a:p>
            <a:pPr marL="228600" indent="-228600">
              <a:buFont typeface="+mj-lt"/>
              <a:buAutoNum type="arabicPeriod"/>
            </a:pPr>
            <a:r>
              <a:rPr lang="en-US" sz="800" dirty="0"/>
              <a:t>http://www.bloodpressureatwatch.com/wp-content/uploads/2014/11/Omron-H-003DS-Small-Adult-Blood-Pressure-Cuff-for-IntelliSense-Monitors-0.jpg</a:t>
            </a:r>
          </a:p>
          <a:p>
            <a:pPr marL="228600" indent="-228600">
              <a:buFont typeface="+mj-lt"/>
              <a:buAutoNum type="arabicPeriod"/>
            </a:pPr>
            <a:r>
              <a:rPr lang="en-US" sz="800" dirty="0"/>
              <a:t>http://uobds.com/Locksmith-Tools/</a:t>
            </a:r>
          </a:p>
          <a:p>
            <a:pPr marL="228600" indent="-228600">
              <a:buFont typeface="+mj-lt"/>
              <a:buAutoNum type="arabicPeriod"/>
            </a:pPr>
            <a:r>
              <a:rPr lang="en-US" sz="800" dirty="0"/>
              <a:t>http://2kdk833xvsai3k7qcq368ael.wpengine.netdna-cdn.com/wp-content/uploads/2013/01/Surgical_Tubing_4c7e6cd42f4a3.jpg</a:t>
            </a:r>
          </a:p>
          <a:p>
            <a:pPr marL="228600" indent="-228600">
              <a:buFont typeface="+mj-lt"/>
              <a:buAutoNum type="arabicPeriod"/>
            </a:pPr>
            <a:r>
              <a:rPr lang="en-US" sz="800" dirty="0" smtClean="0">
                <a:cs typeface="Arial"/>
              </a:rPr>
              <a:t>EMG’s as a Research tool</a:t>
            </a:r>
          </a:p>
          <a:p>
            <a:pPr marL="228600" indent="-228600">
              <a:buFont typeface="+mj-lt"/>
              <a:buAutoNum type="arabicPeriod"/>
            </a:pPr>
            <a:r>
              <a:rPr lang="en-US" sz="800" dirty="0" smtClean="0">
                <a:cs typeface="Arial"/>
              </a:rPr>
              <a:t>EMG in upper limb </a:t>
            </a:r>
            <a:r>
              <a:rPr lang="en-US" sz="800" dirty="0" err="1" smtClean="0">
                <a:cs typeface="Arial"/>
              </a:rPr>
              <a:t>prostetichs</a:t>
            </a:r>
            <a:endParaRPr lang="en-US" sz="800" dirty="0" smtClean="0">
              <a:cs typeface="Arial"/>
            </a:endParaRPr>
          </a:p>
          <a:p>
            <a:pPr marL="228600" indent="-228600">
              <a:buFont typeface="+mj-lt"/>
              <a:buAutoNum type="arabicPeriod"/>
            </a:pPr>
            <a:r>
              <a:rPr lang="en-US" sz="800" dirty="0" smtClean="0">
                <a:cs typeface="Arial"/>
              </a:rPr>
              <a:t>EMG Noise</a:t>
            </a:r>
          </a:p>
          <a:p>
            <a:pPr marL="228600" indent="-228600">
              <a:buFont typeface="+mj-lt"/>
              <a:buAutoNum type="arabicPeriod"/>
            </a:pPr>
            <a:r>
              <a:rPr lang="en-US" sz="800" dirty="0" smtClean="0">
                <a:cs typeface="Arial"/>
              </a:rPr>
              <a:t>Design tech</a:t>
            </a:r>
          </a:p>
          <a:p>
            <a:pPr marL="228600" indent="-228600">
              <a:buFont typeface="+mj-lt"/>
              <a:buAutoNum type="arabicPeriod"/>
            </a:pPr>
            <a:r>
              <a:rPr lang="en-US" sz="800" dirty="0"/>
              <a:t>Butterworth Filter Design. (</a:t>
            </a:r>
            <a:r>
              <a:rPr lang="en-US" sz="800" dirty="0" err="1"/>
              <a:t>n.d.</a:t>
            </a:r>
            <a:r>
              <a:rPr lang="en-US" sz="800" dirty="0"/>
              <a:t>). Retrieved from http://</a:t>
            </a:r>
            <a:r>
              <a:rPr lang="en-US" sz="800" dirty="0" smtClean="0"/>
              <a:t>www.electronics-tutorials.ws/filter/filter_8.html</a:t>
            </a:r>
          </a:p>
          <a:p>
            <a:pPr marL="228600" indent="-228600">
              <a:buFont typeface="+mj-lt"/>
              <a:buAutoNum type="arabicPeriod"/>
            </a:pPr>
            <a:r>
              <a:rPr lang="en-US" sz="800" dirty="0"/>
              <a:t>Filter Basics: Anti-Aliasing. (</a:t>
            </a:r>
            <a:r>
              <a:rPr lang="en-US" sz="800" dirty="0" err="1"/>
              <a:t>n.d.</a:t>
            </a:r>
            <a:r>
              <a:rPr lang="en-US" sz="800" dirty="0"/>
              <a:t>). Retrieved from https://</a:t>
            </a:r>
            <a:r>
              <a:rPr lang="en-US" sz="800" dirty="0" smtClean="0"/>
              <a:t>www.maximintegrated.com/en/app-notes/index.mvp/id/928</a:t>
            </a:r>
          </a:p>
          <a:p>
            <a:pPr marL="228600" indent="-228600">
              <a:buFont typeface="+mj-lt"/>
              <a:buAutoNum type="arabicPeriod"/>
            </a:pPr>
            <a:r>
              <a:rPr lang="en-US" sz="800" dirty="0"/>
              <a:t>Wazir, L., Mohammad, B., Muhammad, M., &amp; Syed, S. (2014). Performance Analysis of Analog Butterworth Low Pass Filter as Compared to </a:t>
            </a:r>
            <a:r>
              <a:rPr lang="en-US" sz="800" dirty="0" err="1"/>
              <a:t>Chebyshev</a:t>
            </a:r>
            <a:r>
              <a:rPr lang="en-US" sz="800" dirty="0"/>
              <a:t> Type-I Filter, </a:t>
            </a:r>
            <a:r>
              <a:rPr lang="en-US" sz="800" dirty="0" err="1"/>
              <a:t>Chebyshev</a:t>
            </a:r>
            <a:r>
              <a:rPr lang="en-US" sz="800" dirty="0"/>
              <a:t> Type-II Filter and Elliptical Filter. </a:t>
            </a:r>
            <a:r>
              <a:rPr lang="en-US" sz="800" i="1" dirty="0"/>
              <a:t>Circuits and Systems</a:t>
            </a:r>
            <a:r>
              <a:rPr lang="en-US" sz="800" dirty="0"/>
              <a:t>, </a:t>
            </a:r>
            <a:r>
              <a:rPr lang="en-US" sz="800" i="1" dirty="0"/>
              <a:t>5</a:t>
            </a:r>
            <a:r>
              <a:rPr lang="en-US" sz="800" dirty="0"/>
              <a:t>, 209–216. http://doi.org/http://</a:t>
            </a:r>
            <a:r>
              <a:rPr lang="en-US" sz="800" dirty="0" smtClean="0"/>
              <a:t>dx.doi.org/10.4236/cs.2014.59023</a:t>
            </a:r>
            <a:endParaRPr lang="en-US" sz="800" dirty="0" smtClean="0">
              <a:cs typeface="Arial"/>
            </a:endParaRPr>
          </a:p>
          <a:p>
            <a:pPr marL="228600" indent="-228600">
              <a:buFont typeface="+mj-lt"/>
              <a:buAutoNum type="arabicPeriod"/>
            </a:pPr>
            <a:r>
              <a:rPr lang="en-US" sz="800" dirty="0" err="1"/>
              <a:t>Masnadi-Shirazi</a:t>
            </a:r>
            <a:r>
              <a:rPr lang="en-US" sz="800" dirty="0"/>
              <a:t>, M. A., &amp; </a:t>
            </a:r>
            <a:r>
              <a:rPr lang="en-US" sz="800" dirty="0" err="1"/>
              <a:t>Aleshams</a:t>
            </a:r>
            <a:r>
              <a:rPr lang="en-US" sz="800" dirty="0"/>
              <a:t>, M. (2003). Laguerre discrete-time filter design. </a:t>
            </a:r>
            <a:r>
              <a:rPr lang="en-US" sz="800" i="1" dirty="0"/>
              <a:t>Computers &amp; Electrical Engineers</a:t>
            </a:r>
            <a:r>
              <a:rPr lang="en-US" sz="800" dirty="0"/>
              <a:t>, </a:t>
            </a:r>
            <a:r>
              <a:rPr lang="en-US" sz="800" i="1" dirty="0"/>
              <a:t>29</a:t>
            </a:r>
            <a:r>
              <a:rPr lang="en-US" sz="800" dirty="0"/>
              <a:t>(1), 173–192</a:t>
            </a:r>
            <a:r>
              <a:rPr lang="en-US" sz="800" dirty="0" smtClean="0"/>
              <a:t>.</a:t>
            </a:r>
            <a:endParaRPr lang="en-US" sz="800" dirty="0" smtClean="0">
              <a:cs typeface="Arial"/>
            </a:endParaRPr>
          </a:p>
          <a:p>
            <a:pPr marL="228600" indent="-228600">
              <a:buFont typeface="+mj-lt"/>
              <a:buAutoNum type="arabicPeriod"/>
            </a:pPr>
            <a:r>
              <a:rPr lang="en-US" sz="800" dirty="0" err="1"/>
              <a:t>Manosube</a:t>
            </a:r>
            <a:r>
              <a:rPr lang="en-US" sz="800" dirty="0"/>
              <a:t>, A., </a:t>
            </a:r>
            <a:r>
              <a:rPr lang="en-US" sz="800" dirty="0" err="1"/>
              <a:t>Koseeyaporn</a:t>
            </a:r>
            <a:r>
              <a:rPr lang="en-US" sz="800" dirty="0"/>
              <a:t>, J., &amp; </a:t>
            </a:r>
            <a:r>
              <a:rPr lang="en-US" sz="800" dirty="0" err="1"/>
              <a:t>Wardkein</a:t>
            </a:r>
            <a:r>
              <a:rPr lang="en-US" sz="800" dirty="0"/>
              <a:t>, P. (2014). PLI Cancellation in ECG Signal Based on Adaptive Filter by Using Wiener-</a:t>
            </a:r>
            <a:r>
              <a:rPr lang="en-US" sz="800" dirty="0" err="1"/>
              <a:t>Hopf</a:t>
            </a:r>
            <a:r>
              <a:rPr lang="en-US" sz="800" dirty="0"/>
              <a:t> Equation for Providing Initial Condition. </a:t>
            </a:r>
            <a:r>
              <a:rPr lang="en-US" sz="800" i="1" dirty="0"/>
              <a:t>Computational and Mathematical Methods in Medicine</a:t>
            </a:r>
            <a:r>
              <a:rPr lang="en-US" sz="800" dirty="0"/>
              <a:t>, </a:t>
            </a:r>
            <a:r>
              <a:rPr lang="en-US" sz="800" i="1" dirty="0"/>
              <a:t>2014</a:t>
            </a:r>
            <a:r>
              <a:rPr lang="en-US" sz="800" dirty="0"/>
              <a:t>, 11. http://doi.org/http://</a:t>
            </a:r>
            <a:r>
              <a:rPr lang="en-US" sz="800" dirty="0" smtClean="0"/>
              <a:t>dx.doi.org/10.1155/2014/471409</a:t>
            </a:r>
          </a:p>
          <a:p>
            <a:pPr marL="228600" indent="-228600">
              <a:buFont typeface="+mj-lt"/>
              <a:buAutoNum type="arabicPeriod"/>
            </a:pPr>
            <a:r>
              <a:rPr lang="en-US" sz="800" dirty="0" smtClean="0">
                <a:cs typeface="Arial"/>
              </a:rPr>
              <a:t>Transversal Filter drawn by Meagan H.</a:t>
            </a:r>
          </a:p>
          <a:p>
            <a:pPr marL="228600" indent="-228600">
              <a:buFont typeface="+mj-lt"/>
              <a:buAutoNum type="arabicPeriod"/>
            </a:pPr>
            <a:r>
              <a:rPr lang="en-US" sz="800" dirty="0" smtClean="0">
                <a:cs typeface="Arial"/>
              </a:rPr>
              <a:t>All-Pass Filter drawn by Meagan H.</a:t>
            </a:r>
          </a:p>
          <a:p>
            <a:pPr marL="228600" indent="-228600">
              <a:buFont typeface="+mj-lt"/>
              <a:buAutoNum type="arabicPeriod"/>
            </a:pPr>
            <a:r>
              <a:rPr lang="en-US" sz="800" dirty="0" smtClean="0">
                <a:cs typeface="Arial"/>
              </a:rPr>
              <a:t>Transversal </a:t>
            </a:r>
            <a:r>
              <a:rPr lang="en-US" sz="800" dirty="0">
                <a:cs typeface="Arial"/>
              </a:rPr>
              <a:t>Filter Response, http://www.tc.umn.edu/~erick205/Papers/paper.html</a:t>
            </a:r>
            <a:endParaRPr lang="en-US" sz="800" dirty="0" smtClean="0">
              <a:cs typeface="Arial"/>
            </a:endParaRPr>
          </a:p>
          <a:p>
            <a:pPr marL="228600" indent="-228600">
              <a:buFont typeface="+mj-lt"/>
              <a:buAutoNum type="arabicPeriod"/>
            </a:pPr>
            <a:r>
              <a:rPr lang="en-US" sz="800" dirty="0" err="1" smtClean="0">
                <a:cs typeface="Arial"/>
              </a:rPr>
              <a:t>Hihg</a:t>
            </a:r>
            <a:r>
              <a:rPr lang="en-US" sz="800" dirty="0" smtClean="0">
                <a:cs typeface="Arial"/>
              </a:rPr>
              <a:t>-Pass Filters, </a:t>
            </a:r>
            <a:r>
              <a:rPr lang="en-US" sz="800" dirty="0">
                <a:cs typeface="Arial"/>
              </a:rPr>
              <a:t>Low-Pass </a:t>
            </a:r>
            <a:r>
              <a:rPr lang="en-US" sz="800" dirty="0" smtClean="0">
                <a:cs typeface="Arial"/>
              </a:rPr>
              <a:t>Filters, 2015 </a:t>
            </a:r>
            <a:r>
              <a:rPr lang="en-US" sz="800" dirty="0">
                <a:cs typeface="Arial"/>
              </a:rPr>
              <a:t>http://www.allaboutcircuits.com/textbook/alternating-current/chpt-8/high-pass-filters/</a:t>
            </a:r>
            <a:endParaRPr lang="en-US" sz="800" dirty="0" smtClean="0">
              <a:cs typeface="Arial"/>
            </a:endParaRPr>
          </a:p>
          <a:p>
            <a:pPr marL="228600" indent="-228600">
              <a:buFont typeface="+mj-lt"/>
              <a:buAutoNum type="arabicPeriod"/>
            </a:pPr>
            <a:r>
              <a:rPr lang="en-US" sz="800" dirty="0" smtClean="0">
                <a:cs typeface="Arial"/>
              </a:rPr>
              <a:t>Filter Compare</a:t>
            </a:r>
          </a:p>
          <a:p>
            <a:pPr marL="228600" indent="-228600">
              <a:buFont typeface="+mj-lt"/>
              <a:buAutoNum type="arabicPeriod"/>
            </a:pPr>
            <a:r>
              <a:rPr lang="en-US" sz="800" dirty="0" smtClean="0">
                <a:cs typeface="Arial"/>
              </a:rPr>
              <a:t>Transversal Filter</a:t>
            </a:r>
          </a:p>
          <a:p>
            <a:pPr marL="228600" indent="-228600">
              <a:buFont typeface="+mj-lt"/>
              <a:buAutoNum type="arabicPeriod"/>
            </a:pPr>
            <a:r>
              <a:rPr lang="en-US" sz="800" dirty="0" smtClean="0">
                <a:cs typeface="Arial"/>
              </a:rPr>
              <a:t>All Pass Filter</a:t>
            </a:r>
          </a:p>
          <a:p>
            <a:pPr marL="228600" indent="-228600">
              <a:buFont typeface="+mj-lt"/>
              <a:buAutoNum type="arabicPeriod"/>
            </a:pPr>
            <a:r>
              <a:rPr lang="en-US" sz="800" dirty="0" smtClean="0">
                <a:cs typeface="Arial"/>
              </a:rPr>
              <a:t>Transversal Response</a:t>
            </a:r>
          </a:p>
          <a:p>
            <a:pPr marL="228600" indent="-228600">
              <a:buFont typeface="+mj-lt"/>
              <a:buAutoNum type="arabicPeriod"/>
            </a:pPr>
            <a:r>
              <a:rPr lang="en-US" sz="800" dirty="0" smtClean="0">
                <a:cs typeface="Arial"/>
              </a:rPr>
              <a:t>Josh</a:t>
            </a:r>
          </a:p>
          <a:p>
            <a:pPr marL="228600" indent="-228600">
              <a:buFont typeface="+mj-lt"/>
              <a:buAutoNum type="arabicPeriod"/>
            </a:pPr>
            <a:r>
              <a:rPr lang="en-US" sz="800" dirty="0" smtClean="0">
                <a:cs typeface="Arial"/>
              </a:rPr>
              <a:t>Josh</a:t>
            </a:r>
          </a:p>
          <a:p>
            <a:pPr marL="228600" indent="-228600">
              <a:buFont typeface="+mj-lt"/>
              <a:buAutoNum type="arabicPeriod"/>
            </a:pPr>
            <a:r>
              <a:rPr lang="en-US" sz="800" dirty="0" smtClean="0">
                <a:cs typeface="Arial"/>
              </a:rPr>
              <a:t>Josh</a:t>
            </a:r>
          </a:p>
          <a:p>
            <a:pPr marL="228600" indent="-228600">
              <a:buFont typeface="+mj-lt"/>
              <a:buAutoNum type="arabicPeriod"/>
            </a:pPr>
            <a:r>
              <a:rPr lang="en-US" sz="800" dirty="0" smtClean="0">
                <a:cs typeface="Arial"/>
              </a:rPr>
              <a:t>Josh</a:t>
            </a:r>
          </a:p>
          <a:p>
            <a:pPr marL="228600" indent="-228600">
              <a:buFont typeface="+mj-lt"/>
              <a:buAutoNum type="arabicPeriod"/>
            </a:pPr>
            <a:r>
              <a:rPr lang="en-US" sz="800" dirty="0"/>
              <a:t>https://</a:t>
            </a:r>
            <a:r>
              <a:rPr lang="en-US" sz="800" dirty="0" smtClean="0"/>
              <a:t>www.flickr.com/photos/107621760@N03/10668630046</a:t>
            </a:r>
          </a:p>
          <a:p>
            <a:pPr marL="228600" indent="-228600">
              <a:buFont typeface="+mj-lt"/>
              <a:buAutoNum type="arabicPeriod"/>
            </a:pPr>
            <a:r>
              <a:rPr lang="en-US" sz="800" dirty="0" smtClean="0"/>
              <a:t>Photo Taken by Jake Z. of Vinyl Fabric</a:t>
            </a:r>
          </a:p>
          <a:p>
            <a:pPr marL="228600" indent="-228600">
              <a:buFont typeface="+mj-lt"/>
              <a:buAutoNum type="arabicPeriod"/>
            </a:pPr>
            <a:r>
              <a:rPr lang="en-US" sz="800" dirty="0" smtClean="0"/>
              <a:t>Photo taken by Jake Z. of plastic mold</a:t>
            </a:r>
          </a:p>
          <a:p>
            <a:pPr marL="228600" indent="-228600">
              <a:buFont typeface="+mj-lt"/>
              <a:buAutoNum type="arabicPeriod"/>
            </a:pPr>
            <a:r>
              <a:rPr lang="en-US" sz="800" dirty="0"/>
              <a:t>SURGICAL TUBING | </a:t>
            </a:r>
            <a:r>
              <a:rPr lang="en-US" sz="800" dirty="0" err="1" smtClean="0"/>
              <a:t>Brownells</a:t>
            </a:r>
            <a:endParaRPr lang="en-US" sz="800" dirty="0" smtClean="0"/>
          </a:p>
          <a:p>
            <a:pPr marL="228600" indent="-228600">
              <a:buFont typeface="+mj-lt"/>
              <a:buAutoNum type="arabicPeriod"/>
            </a:pPr>
            <a:r>
              <a:rPr lang="en-US" sz="800" dirty="0" smtClean="0"/>
              <a:t>Outline of Circuit drawn by Meagan H. Photo of NXP LCP176x </a:t>
            </a:r>
            <a:r>
              <a:rPr lang="en-US" sz="800" dirty="0"/>
              <a:t>from http://www.nxp.com</a:t>
            </a:r>
            <a:r>
              <a:rPr lang="en-US" sz="800" dirty="0" smtClean="0"/>
              <a:t>/</a:t>
            </a:r>
          </a:p>
          <a:p>
            <a:pPr marL="228600" indent="-228600">
              <a:buFont typeface="+mj-lt"/>
              <a:buAutoNum type="arabicPeriod"/>
            </a:pPr>
            <a:r>
              <a:rPr lang="en-US" sz="800" dirty="0"/>
              <a:t>http://www.ebay.com/itm/NXP-ARM-Cortex-M3-LPC1768-Mini-DK2-Development-board-/181045434143?hash=item2a2726171f</a:t>
            </a:r>
          </a:p>
          <a:p>
            <a:pPr marL="228600" indent="-228600">
              <a:buFont typeface="+mj-lt"/>
              <a:buAutoNum type="arabicPeriod"/>
            </a:pPr>
            <a:r>
              <a:rPr lang="en-US" sz="800" dirty="0" smtClean="0"/>
              <a:t>http</a:t>
            </a:r>
            <a:r>
              <a:rPr lang="en-US" sz="800" dirty="0"/>
              <a:t>://</a:t>
            </a:r>
            <a:r>
              <a:rPr lang="en-US" sz="800" dirty="0" smtClean="0"/>
              <a:t>www.firgelli.com/products.php?id=41</a:t>
            </a:r>
          </a:p>
          <a:p>
            <a:pPr marL="228600" indent="-228600">
              <a:buFont typeface="+mj-lt"/>
              <a:buAutoNum type="arabicPeriod"/>
            </a:pPr>
            <a:r>
              <a:rPr lang="en-US" sz="800" dirty="0" smtClean="0"/>
              <a:t>User Interface outline Drawn by Meagan H.</a:t>
            </a:r>
          </a:p>
          <a:p>
            <a:pPr marL="228600" indent="-228600">
              <a:buFont typeface="+mj-lt"/>
              <a:buAutoNum type="arabicPeriod"/>
            </a:pPr>
            <a:r>
              <a:rPr lang="en-US" sz="800" dirty="0" smtClean="0"/>
              <a:t>Flex Wires, </a:t>
            </a:r>
            <a:r>
              <a:rPr lang="en-US" sz="800" dirty="0"/>
              <a:t>http://en.esskabel.de/ffc-fdc/C21/ </a:t>
            </a:r>
            <a:endParaRPr lang="en-US" sz="800" dirty="0" smtClean="0"/>
          </a:p>
          <a:p>
            <a:pPr marL="228600" indent="-228600">
              <a:buFont typeface="+mj-lt"/>
              <a:buAutoNum type="arabicPeriod"/>
            </a:pPr>
            <a:r>
              <a:rPr lang="en-US" sz="800" dirty="0" smtClean="0"/>
              <a:t>Prosthetic Sock, </a:t>
            </a:r>
            <a:r>
              <a:rPr lang="en-US" sz="800" dirty="0"/>
              <a:t>http://</a:t>
            </a:r>
            <a:r>
              <a:rPr lang="en-US" sz="800" dirty="0" smtClean="0"/>
              <a:t>www.knitrite.com/about.html</a:t>
            </a:r>
          </a:p>
          <a:p>
            <a:pPr marL="228600" indent="-228600">
              <a:buFont typeface="+mj-lt"/>
              <a:buAutoNum type="arabicPeriod"/>
            </a:pPr>
            <a:r>
              <a:rPr lang="en-US" sz="800" dirty="0" smtClean="0"/>
              <a:t>Mollie</a:t>
            </a:r>
          </a:p>
          <a:p>
            <a:pPr marL="228600" indent="-228600">
              <a:buFont typeface="+mj-lt"/>
              <a:buAutoNum type="arabicPeriod"/>
            </a:pPr>
            <a:r>
              <a:rPr lang="en-US" sz="800" dirty="0" smtClean="0"/>
              <a:t>Main Control Diagram drawn by Jake Z.</a:t>
            </a:r>
          </a:p>
          <a:p>
            <a:pPr marL="228600" indent="-228600">
              <a:buFont typeface="+mj-lt"/>
              <a:buAutoNum type="arabicPeriod"/>
            </a:pPr>
            <a:r>
              <a:rPr lang="en-US" sz="800" dirty="0" smtClean="0"/>
              <a:t>Control Interrupt </a:t>
            </a:r>
            <a:r>
              <a:rPr lang="en-US" sz="800" dirty="0"/>
              <a:t>Diagram drawn by Jake Z</a:t>
            </a:r>
            <a:r>
              <a:rPr lang="en-US" sz="800" dirty="0" smtClean="0"/>
              <a:t>.</a:t>
            </a:r>
          </a:p>
          <a:p>
            <a:pPr marL="0" indent="0">
              <a:buNone/>
            </a:pPr>
            <a:r>
              <a:rPr lang="en-US" sz="800" dirty="0"/>
              <a:t/>
            </a:r>
            <a:br>
              <a:rPr lang="en-US" sz="800" dirty="0"/>
            </a:br>
            <a:endParaRPr lang="en-US" sz="800" dirty="0" smtClean="0"/>
          </a:p>
          <a:p>
            <a:pPr marL="228600" indent="-228600">
              <a:buFont typeface="+mj-lt"/>
              <a:buAutoNum type="arabicPeriod"/>
            </a:pPr>
            <a:endParaRPr lang="en-US" sz="800" dirty="0"/>
          </a:p>
          <a:p>
            <a:pPr marL="228600" indent="-228600">
              <a:buFont typeface="+mj-lt"/>
              <a:buAutoNum type="arabicPeriod"/>
            </a:pPr>
            <a:endParaRPr lang="en-US" sz="800" dirty="0" smtClean="0">
              <a:cs typeface="Arial"/>
            </a:endParaRPr>
          </a:p>
          <a:p>
            <a:pPr marL="228600" indent="-228600">
              <a:buFont typeface="+mj-lt"/>
              <a:buAutoNum type="arabicPeriod"/>
            </a:pPr>
            <a:endParaRPr lang="en-US" sz="800" dirty="0" smtClean="0">
              <a:cs typeface="Arial"/>
            </a:endParaRPr>
          </a:p>
          <a:p>
            <a:pPr marL="228600" indent="-228600">
              <a:buFont typeface="+mj-lt"/>
              <a:buAutoNum type="arabicPeriod"/>
            </a:pPr>
            <a:endParaRPr lang="en-US" sz="800" dirty="0" smtClean="0">
              <a:cs typeface="Arial"/>
            </a:endParaRPr>
          </a:p>
          <a:p>
            <a:pPr marL="228600" indent="-228600">
              <a:buFont typeface="+mj-lt"/>
              <a:buAutoNum type="arabicPeriod"/>
            </a:pPr>
            <a:endParaRPr lang="en-US" sz="800" dirty="0"/>
          </a:p>
          <a:p>
            <a:pPr marL="228600" indent="-228600">
              <a:buFont typeface="+mj-lt"/>
              <a:buAutoNum type="arabicPeriod"/>
            </a:pPr>
            <a:endParaRPr lang="en-US" sz="800" dirty="0"/>
          </a:p>
        </p:txBody>
      </p:sp>
      <p:sp>
        <p:nvSpPr>
          <p:cNvPr id="6" name="Rectangle 5"/>
          <p:cNvSpPr/>
          <p:nvPr/>
        </p:nvSpPr>
        <p:spPr>
          <a:xfrm>
            <a:off x="0" y="6552296"/>
            <a:ext cx="9144000"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2822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txBox="1">
            <a:spLocks noGrp="1"/>
          </p:cNvSpPr>
          <p:nvPr>
            <p:ph idx="1"/>
          </p:nvPr>
        </p:nvSpPr>
        <p:spPr>
          <a:xfrm>
            <a:off x="457200" y="-3421104"/>
            <a:ext cx="8229600" cy="11024546"/>
          </a:xfrm>
          <a:prstGeom prst="rect">
            <a:avLst/>
          </a:prstGeom>
          <a:noFill/>
        </p:spPr>
        <p:txBody>
          <a:bodyPr wrap="square" rtlCol="0">
            <a:spAutoFit/>
          </a:bodyPr>
          <a:lstStyle/>
          <a:p>
            <a:pPr marL="228600" indent="-228600">
              <a:buAutoNum type="arabicPeriod"/>
            </a:pPr>
            <a:r>
              <a:rPr lang="en-US" sz="800" dirty="0" smtClean="0"/>
              <a:t>2. K</a:t>
            </a:r>
            <a:r>
              <a:rPr lang="en-US" sz="800" dirty="0"/>
              <a:t>. Ziegler-Graham, E. J. </a:t>
            </a:r>
            <a:r>
              <a:rPr lang="en-US" sz="800" dirty="0" err="1"/>
              <a:t>MacKenzie</a:t>
            </a:r>
            <a:r>
              <a:rPr lang="en-US" sz="800" dirty="0"/>
              <a:t>, P. L. Ephraim, T. G. </a:t>
            </a:r>
            <a:r>
              <a:rPr lang="en-US" sz="800" dirty="0" err="1"/>
              <a:t>Travison</a:t>
            </a:r>
            <a:r>
              <a:rPr lang="en-US" sz="800" dirty="0"/>
              <a:t>, and R. </a:t>
            </a:r>
            <a:r>
              <a:rPr lang="en-US" sz="800" dirty="0" err="1"/>
              <a:t>Brookmeyer</a:t>
            </a:r>
            <a:r>
              <a:rPr lang="en-US" sz="800" dirty="0"/>
              <a:t>, “Estimating the Prevalence of Limb Loss in the United States: 2005 to 2050,” </a:t>
            </a:r>
            <a:r>
              <a:rPr lang="en-US" sz="800" i="1" dirty="0"/>
              <a:t>Arch. Phys. Med. </a:t>
            </a:r>
            <a:r>
              <a:rPr lang="en-US" sz="800" i="1" dirty="0" err="1"/>
              <a:t>Rehabil</a:t>
            </a:r>
            <a:r>
              <a:rPr lang="en-US" sz="800" i="1" dirty="0"/>
              <a:t>.</a:t>
            </a:r>
            <a:r>
              <a:rPr lang="en-US" sz="800" dirty="0"/>
              <a:t>, vol. 89, no. 3, pp. 422–429, Mar. 2008</a:t>
            </a:r>
            <a:r>
              <a:rPr lang="en-US" sz="800" dirty="0" smtClean="0"/>
              <a:t>.</a:t>
            </a:r>
          </a:p>
          <a:p>
            <a:pPr marL="228600" indent="-228600">
              <a:buAutoNum type="arabicPeriod"/>
            </a:pPr>
            <a:r>
              <a:rPr lang="en-US" sz="800" dirty="0" smtClean="0"/>
              <a:t>A</a:t>
            </a:r>
            <a:r>
              <a:rPr lang="en-US" sz="800" dirty="0"/>
              <a:t>. F. T. </a:t>
            </a:r>
            <a:r>
              <a:rPr lang="en-US" sz="800" dirty="0" err="1"/>
              <a:t>Mak</a:t>
            </a:r>
            <a:r>
              <a:rPr lang="en-US" sz="800" dirty="0"/>
              <a:t>, M. Zhang, and D. A. Boone, “State-of-the-art research in lower-limb prosthetic biomechanics- socket interface: A review,” </a:t>
            </a:r>
            <a:r>
              <a:rPr lang="en-US" sz="800" i="1" dirty="0"/>
              <a:t>J. </a:t>
            </a:r>
            <a:r>
              <a:rPr lang="en-US" sz="800" i="1" dirty="0" err="1"/>
              <a:t>Rehabil</a:t>
            </a:r>
            <a:r>
              <a:rPr lang="en-US" sz="800" i="1" dirty="0"/>
              <a:t>. Res. Dev.</a:t>
            </a:r>
            <a:r>
              <a:rPr lang="en-US" sz="800" dirty="0"/>
              <a:t>, vol. 38, no. 2, pp. 161–174, Apr. 2001</a:t>
            </a:r>
            <a:r>
              <a:rPr lang="en-US" sz="800" dirty="0" smtClean="0"/>
              <a:t>.</a:t>
            </a:r>
          </a:p>
          <a:p>
            <a:pPr marL="228600" indent="-228600">
              <a:buAutoNum type="arabicPeriod"/>
            </a:pPr>
            <a:r>
              <a:rPr lang="en-US" sz="800" dirty="0" smtClean="0"/>
              <a:t>R</a:t>
            </a:r>
            <a:r>
              <a:rPr lang="en-US" sz="800" dirty="0"/>
              <a:t>. Alley, CP, LP, T. W. Williams, MA, M. J. Albuquerque, CPO, and D. E. </a:t>
            </a:r>
            <a:r>
              <a:rPr lang="en-US" sz="800" dirty="0" err="1"/>
              <a:t>Altobelli</a:t>
            </a:r>
            <a:r>
              <a:rPr lang="en-US" sz="800" dirty="0"/>
              <a:t>, MD, “Prosthetic sockets stabilized by alternating areas of tissue compression and release,” </a:t>
            </a:r>
            <a:r>
              <a:rPr lang="en-US" sz="800" i="1" dirty="0"/>
              <a:t>J. </a:t>
            </a:r>
            <a:r>
              <a:rPr lang="en-US" sz="800" i="1" dirty="0" err="1"/>
              <a:t>Rehabil</a:t>
            </a:r>
            <a:r>
              <a:rPr lang="en-US" sz="800" i="1" dirty="0"/>
              <a:t>. Dev.</a:t>
            </a:r>
            <a:r>
              <a:rPr lang="en-US" sz="800" dirty="0"/>
              <a:t>, vol. 48, no. 6, pp. 679–696, Jun. 2011</a:t>
            </a:r>
            <a:r>
              <a:rPr lang="en-US" sz="800" dirty="0" smtClean="0"/>
              <a:t>.</a:t>
            </a:r>
          </a:p>
          <a:p>
            <a:pPr marL="228600" indent="-228600">
              <a:buFontTx/>
              <a:buAutoNum type="arabicPeriod"/>
            </a:pPr>
            <a:r>
              <a:rPr lang="en-US" sz="800" dirty="0"/>
              <a:t>J. T. </a:t>
            </a:r>
            <a:r>
              <a:rPr lang="en-US" sz="800" dirty="0" err="1"/>
              <a:t>Highsmith</a:t>
            </a:r>
            <a:r>
              <a:rPr lang="en-US" sz="800" dirty="0"/>
              <a:t> and M. J. </a:t>
            </a:r>
            <a:r>
              <a:rPr lang="en-US" sz="800" dirty="0" err="1"/>
              <a:t>Highsmith</a:t>
            </a:r>
            <a:r>
              <a:rPr lang="en-US" sz="800" dirty="0"/>
              <a:t>, “Common skin pathology in LE prosthesis users,” </a:t>
            </a:r>
            <a:r>
              <a:rPr lang="en-US" sz="800" i="1" dirty="0"/>
              <a:t>JAAPA Off. J. Am. Acad. Physician Assist.</a:t>
            </a:r>
            <a:r>
              <a:rPr lang="en-US" sz="800" dirty="0"/>
              <a:t>, vol. 20, no. 11, pp. 33–36, 47, Nov. 2007</a:t>
            </a:r>
            <a:r>
              <a:rPr lang="en-US" sz="800" dirty="0" smtClean="0"/>
              <a:t>.</a:t>
            </a:r>
          </a:p>
          <a:p>
            <a:pPr marL="228600" indent="-228600">
              <a:buFontTx/>
              <a:buAutoNum type="arabicPeriod"/>
            </a:pPr>
            <a:r>
              <a:rPr lang="en-US" sz="800" dirty="0"/>
              <a:t>http://www.amputee-center.com/pump.htm</a:t>
            </a:r>
          </a:p>
          <a:p>
            <a:pPr marL="228600" indent="-228600">
              <a:buFontTx/>
              <a:buAutoNum type="arabicPeriod"/>
            </a:pPr>
            <a:r>
              <a:rPr lang="en-US" sz="800" dirty="0" smtClean="0"/>
              <a:t>Smart Pump</a:t>
            </a:r>
            <a:endParaRPr lang="en-US" sz="800" dirty="0"/>
          </a:p>
          <a:p>
            <a:pPr marL="228600" indent="-228600">
              <a:buFont typeface="+mj-lt"/>
              <a:buAutoNum type="arabicPeriod"/>
            </a:pPr>
            <a:r>
              <a:rPr lang="en-US" sz="800" dirty="0"/>
              <a:t>J. T. Highsmith and M. J. Highsmith, “Common skin pathology in LE prosthesis users,” </a:t>
            </a:r>
            <a:r>
              <a:rPr lang="en-US" sz="800" i="1" dirty="0"/>
              <a:t>JAAPA Off. J. Am. Acad. Physician Assist.</a:t>
            </a:r>
            <a:r>
              <a:rPr lang="en-US" sz="800" dirty="0"/>
              <a:t>, vol. 20, no. 11, pp. 33–36, 47, Nov. 2007.</a:t>
            </a:r>
          </a:p>
          <a:p>
            <a:pPr marL="228600" indent="-228600">
              <a:buFont typeface="+mj-lt"/>
              <a:buAutoNum type="arabicPeriod"/>
            </a:pPr>
            <a:r>
              <a:rPr lang="en-US" sz="800" dirty="0"/>
              <a:t>W. A. Haines, J. M. Colvin, M. L. Haynes, C. T. Kelley, M. W. Ford, M. W. Groves, and J. A. </a:t>
            </a:r>
            <a:r>
              <a:rPr lang="en-US" sz="800" dirty="0" err="1"/>
              <a:t>Denune</a:t>
            </a:r>
            <a:r>
              <a:rPr lang="en-US" sz="800" dirty="0"/>
              <a:t>, “Prosthetic device utilizing electric vacuum pump,” US7947085 B2, 24-May-2011. </a:t>
            </a:r>
          </a:p>
          <a:p>
            <a:pPr marL="228600" indent="-228600">
              <a:buFont typeface="+mj-lt"/>
              <a:buAutoNum type="arabicPeriod"/>
            </a:pPr>
            <a:r>
              <a:rPr lang="en-US" sz="800" dirty="0"/>
              <a:t>http://</a:t>
            </a:r>
            <a:r>
              <a:rPr lang="en-US" sz="800" dirty="0" smtClean="0"/>
              <a:t>www.oandp.com/articles/2008-02_01.asp</a:t>
            </a:r>
          </a:p>
          <a:p>
            <a:pPr marL="228600" indent="-228600">
              <a:buFont typeface="+mj-lt"/>
              <a:buAutoNum type="arabicPeriod"/>
            </a:pPr>
            <a:r>
              <a:rPr lang="en-US" sz="800" dirty="0" smtClean="0"/>
              <a:t>Previous MQP Project – Smart Socket 2014-15</a:t>
            </a:r>
          </a:p>
          <a:p>
            <a:pPr marL="228600" indent="-228600">
              <a:buFont typeface="+mj-lt"/>
              <a:buAutoNum type="arabicPeriod"/>
            </a:pPr>
            <a:r>
              <a:rPr lang="en" sz="800" dirty="0" smtClean="0">
                <a:cs typeface="Arial"/>
              </a:rPr>
              <a:t>U.S</a:t>
            </a:r>
            <a:r>
              <a:rPr lang="en" sz="800" dirty="0">
                <a:cs typeface="Arial"/>
              </a:rPr>
              <a:t>. Food and Drug Administration Regulation of Prosthetic Research, Development, and </a:t>
            </a:r>
            <a:r>
              <a:rPr lang="en" sz="800" dirty="0" smtClean="0">
                <a:cs typeface="Arial"/>
              </a:rPr>
              <a:t>Testing</a:t>
            </a:r>
            <a:endParaRPr lang="en-US" sz="800" dirty="0" smtClean="0"/>
          </a:p>
          <a:p>
            <a:pPr marL="228600" indent="-228600">
              <a:buFont typeface="+mj-lt"/>
              <a:buAutoNum type="arabicPeriod"/>
            </a:pPr>
            <a:r>
              <a:rPr lang="en-US" sz="800" dirty="0" err="1" smtClean="0"/>
              <a:t>Kornum</a:t>
            </a:r>
            <a:r>
              <a:rPr lang="en-US" sz="800" dirty="0"/>
              <a:t>, N., &amp; </a:t>
            </a:r>
            <a:r>
              <a:rPr lang="en-US" sz="800" dirty="0" err="1"/>
              <a:t>Bjerre</a:t>
            </a:r>
            <a:r>
              <a:rPr lang="en-US" sz="800" dirty="0"/>
              <a:t>, M. (</a:t>
            </a:r>
            <a:r>
              <a:rPr lang="en-US" sz="800" dirty="0" err="1"/>
              <a:t>n.d.</a:t>
            </a:r>
            <a:r>
              <a:rPr lang="en-US" sz="800" dirty="0"/>
              <a:t>). </a:t>
            </a:r>
            <a:r>
              <a:rPr lang="en-US" sz="800" i="1" dirty="0"/>
              <a:t>Grocery E-commerce: Consumer </a:t>
            </a:r>
            <a:r>
              <a:rPr lang="en-US" sz="800" i="1" dirty="0" err="1"/>
              <a:t>Behaviour</a:t>
            </a:r>
            <a:r>
              <a:rPr lang="en-US" sz="800" i="1" dirty="0"/>
              <a:t> and Business Strategies</a:t>
            </a:r>
            <a:r>
              <a:rPr lang="en-US" sz="800" dirty="0"/>
              <a:t>. Retrieved from https://</a:t>
            </a:r>
            <a:r>
              <a:rPr lang="en-US" sz="800" dirty="0" smtClean="0"/>
              <a:t>books.google.com/books?id=cwEUj22Dlj8C&amp;pg=PA82&amp;lpg=PA82&amp;dq=average+time+spent+in+grocery+store&amp;source=web&amp;ots=a9Yrom4v3x&amp;sig=B4AOx9KoOWEtJKol9o6r61RS8Fs&amp;hl=en&amp;sa=X&amp;oi=book_result&amp;resnum=10&amp;ct=result#v=onepage&amp;q=average%20time%20spent%20in%20grocery%20store&amp;f=false</a:t>
            </a:r>
          </a:p>
          <a:p>
            <a:pPr marL="228600" indent="-228600">
              <a:buFont typeface="+mj-lt"/>
              <a:buAutoNum type="arabicPeriod"/>
            </a:pPr>
            <a:r>
              <a:rPr lang="en-US" sz="800" dirty="0">
                <a:cs typeface="Arial"/>
              </a:rPr>
              <a:t>COMFORTFLEX SOCKET </a:t>
            </a:r>
            <a:r>
              <a:rPr lang="en-US" sz="800" dirty="0" smtClean="0">
                <a:cs typeface="Arial"/>
              </a:rPr>
              <a:t>SYSTEM</a:t>
            </a:r>
          </a:p>
          <a:p>
            <a:pPr marL="228600" indent="-228600">
              <a:buFont typeface="+mj-lt"/>
              <a:buAutoNum type="arabicPeriod"/>
            </a:pPr>
            <a:r>
              <a:rPr lang="en-US" sz="800" dirty="0">
                <a:cs typeface="Arial"/>
              </a:rPr>
              <a:t>C-Leg </a:t>
            </a:r>
            <a:r>
              <a:rPr lang="en-US" sz="800" dirty="0" smtClean="0">
                <a:cs typeface="Arial"/>
              </a:rPr>
              <a:t>4</a:t>
            </a:r>
          </a:p>
          <a:p>
            <a:pPr marL="228600" indent="-228600">
              <a:buFont typeface="+mj-lt"/>
              <a:buAutoNum type="arabicPeriod"/>
            </a:pPr>
            <a:r>
              <a:rPr lang="en-US" sz="800" dirty="0" smtClean="0">
                <a:cs typeface="Arial"/>
              </a:rPr>
              <a:t>RHEO-KNEE</a:t>
            </a:r>
          </a:p>
          <a:p>
            <a:pPr marL="228600" indent="-228600">
              <a:buFont typeface="+mj-lt"/>
              <a:buAutoNum type="arabicPeriod"/>
            </a:pPr>
            <a:r>
              <a:rPr lang="en-US" sz="800" dirty="0">
                <a:cs typeface="Arial"/>
              </a:rPr>
              <a:t>http://revolimb.com</a:t>
            </a:r>
            <a:r>
              <a:rPr lang="en-US" sz="800" dirty="0" smtClean="0">
                <a:cs typeface="Arial"/>
              </a:rPr>
              <a:t>/</a:t>
            </a:r>
          </a:p>
          <a:p>
            <a:pPr marL="228600" indent="-228600">
              <a:buFont typeface="+mj-lt"/>
              <a:buAutoNum type="arabicPeriod"/>
            </a:pPr>
            <a:r>
              <a:rPr lang="en-US" sz="800" dirty="0">
                <a:cs typeface="Arial"/>
              </a:rPr>
              <a:t>http://</a:t>
            </a:r>
            <a:r>
              <a:rPr lang="en-US" sz="800" dirty="0" smtClean="0">
                <a:cs typeface="Arial"/>
              </a:rPr>
              <a:t>liminnovations.com/</a:t>
            </a:r>
          </a:p>
          <a:p>
            <a:pPr marL="228600" indent="-228600">
              <a:buFont typeface="+mj-lt"/>
              <a:buAutoNum type="arabicPeriod"/>
            </a:pPr>
            <a:r>
              <a:rPr lang="en-US" sz="800" dirty="0">
                <a:cs typeface="Arial"/>
              </a:rPr>
              <a:t>http://</a:t>
            </a:r>
            <a:r>
              <a:rPr lang="en-US" sz="800" dirty="0" smtClean="0">
                <a:cs typeface="Arial"/>
              </a:rPr>
              <a:t>www.aetna.com/cpb/medical/data/600_699/0630.html</a:t>
            </a:r>
          </a:p>
          <a:p>
            <a:pPr marL="228600" indent="-228600">
              <a:buFont typeface="+mj-lt"/>
              <a:buAutoNum type="arabicPeriod"/>
            </a:pPr>
            <a:r>
              <a:rPr lang="en-US" sz="800" dirty="0">
                <a:cs typeface="Arial"/>
              </a:rPr>
              <a:t>http://</a:t>
            </a:r>
            <a:r>
              <a:rPr lang="en-US" sz="800" dirty="0" smtClean="0">
                <a:cs typeface="Arial"/>
              </a:rPr>
              <a:t>www.amputee-center.com/pump.htm</a:t>
            </a:r>
          </a:p>
          <a:p>
            <a:pPr marL="228600" indent="-228600">
              <a:buFont typeface="+mj-lt"/>
              <a:buAutoNum type="arabicPeriod"/>
            </a:pPr>
            <a:r>
              <a:rPr lang="en-US" sz="800" dirty="0">
                <a:cs typeface="Arial"/>
              </a:rPr>
              <a:t>http://</a:t>
            </a:r>
            <a:r>
              <a:rPr lang="en-US" sz="800" dirty="0" smtClean="0">
                <a:cs typeface="Arial"/>
              </a:rPr>
              <a:t>www.oandp.com/shop/product.asp?supplier_id=B4AA5F60-C5E1-4DD5-A25F-E81B96DFB789&amp;product_id=7C850D5A-894C-452B-94B0-94A7513D8F2C&amp;department_id=0EA0CF9B-EB15-4377-8B60-ADA00B0FFBDD</a:t>
            </a:r>
          </a:p>
          <a:p>
            <a:pPr marL="228600" indent="-228600">
              <a:buFont typeface="+mj-lt"/>
              <a:buAutoNum type="arabicPeriod"/>
            </a:pPr>
            <a:r>
              <a:rPr lang="en-US" sz="800" dirty="0">
                <a:cs typeface="Arial"/>
              </a:rPr>
              <a:t>http://www.oandp.org/jpo/library/2003_03_107.asp</a:t>
            </a:r>
            <a:endParaRPr lang="en-US" sz="800" dirty="0" smtClean="0">
              <a:cs typeface="Arial"/>
            </a:endParaRPr>
          </a:p>
          <a:p>
            <a:pPr marL="228600" indent="-228600">
              <a:buFont typeface="+mj-lt"/>
              <a:buAutoNum type="arabicPeriod"/>
            </a:pPr>
            <a:r>
              <a:rPr lang="en-US" sz="800" dirty="0"/>
              <a:t>http://www.bloodpressureatwatch.com/wp-content/uploads/2014/11/Omron-H-003DS-Small-Adult-Blood-Pressure-Cuff-for-IntelliSense-Monitors-0.jpg</a:t>
            </a:r>
          </a:p>
          <a:p>
            <a:pPr marL="228600" indent="-228600">
              <a:buFont typeface="+mj-lt"/>
              <a:buAutoNum type="arabicPeriod"/>
            </a:pPr>
            <a:r>
              <a:rPr lang="en-US" sz="800" dirty="0"/>
              <a:t>http://uobds.com/Locksmith-Tools/</a:t>
            </a:r>
          </a:p>
          <a:p>
            <a:pPr marL="228600" indent="-228600">
              <a:buFont typeface="+mj-lt"/>
              <a:buAutoNum type="arabicPeriod"/>
            </a:pPr>
            <a:r>
              <a:rPr lang="en-US" sz="800" dirty="0"/>
              <a:t>http://2kdk833xvsai3k7qcq368ael.wpengine.netdna-cdn.com/wp-content/uploads/2013/01/Surgical_Tubing_4c7e6cd42f4a3.jpg</a:t>
            </a:r>
          </a:p>
          <a:p>
            <a:pPr marL="228600" indent="-228600">
              <a:buFont typeface="+mj-lt"/>
              <a:buAutoNum type="arabicPeriod"/>
            </a:pPr>
            <a:r>
              <a:rPr lang="en-US" sz="800" dirty="0" smtClean="0">
                <a:cs typeface="Arial"/>
              </a:rPr>
              <a:t>EMG’s as a Research tool</a:t>
            </a:r>
          </a:p>
          <a:p>
            <a:pPr marL="228600" indent="-228600">
              <a:buFont typeface="+mj-lt"/>
              <a:buAutoNum type="arabicPeriod"/>
            </a:pPr>
            <a:r>
              <a:rPr lang="en-US" sz="800" dirty="0" smtClean="0">
                <a:cs typeface="Arial"/>
              </a:rPr>
              <a:t>EMG in upper limb </a:t>
            </a:r>
            <a:r>
              <a:rPr lang="en-US" sz="800" dirty="0" err="1" smtClean="0">
                <a:cs typeface="Arial"/>
              </a:rPr>
              <a:t>prostetichs</a:t>
            </a:r>
            <a:endParaRPr lang="en-US" sz="800" dirty="0" smtClean="0">
              <a:cs typeface="Arial"/>
            </a:endParaRPr>
          </a:p>
          <a:p>
            <a:pPr marL="228600" indent="-228600">
              <a:buFont typeface="+mj-lt"/>
              <a:buAutoNum type="arabicPeriod"/>
            </a:pPr>
            <a:r>
              <a:rPr lang="en-US" sz="800" dirty="0" smtClean="0">
                <a:cs typeface="Arial"/>
              </a:rPr>
              <a:t>EMG Noise</a:t>
            </a:r>
          </a:p>
          <a:p>
            <a:pPr marL="228600" indent="-228600">
              <a:buFont typeface="+mj-lt"/>
              <a:buAutoNum type="arabicPeriod"/>
            </a:pPr>
            <a:r>
              <a:rPr lang="en-US" sz="800" dirty="0" smtClean="0">
                <a:cs typeface="Arial"/>
              </a:rPr>
              <a:t>Design tech</a:t>
            </a:r>
          </a:p>
          <a:p>
            <a:pPr marL="228600" indent="-228600">
              <a:buFont typeface="+mj-lt"/>
              <a:buAutoNum type="arabicPeriod"/>
            </a:pPr>
            <a:r>
              <a:rPr lang="en-US" sz="800" dirty="0"/>
              <a:t>Butterworth Filter Design. (</a:t>
            </a:r>
            <a:r>
              <a:rPr lang="en-US" sz="800" dirty="0" err="1"/>
              <a:t>n.d.</a:t>
            </a:r>
            <a:r>
              <a:rPr lang="en-US" sz="800" dirty="0"/>
              <a:t>). Retrieved from http://</a:t>
            </a:r>
            <a:r>
              <a:rPr lang="en-US" sz="800" dirty="0" smtClean="0"/>
              <a:t>www.electronics-tutorials.ws/filter/filter_8.html</a:t>
            </a:r>
          </a:p>
          <a:p>
            <a:pPr marL="228600" indent="-228600">
              <a:buFont typeface="+mj-lt"/>
              <a:buAutoNum type="arabicPeriod"/>
            </a:pPr>
            <a:r>
              <a:rPr lang="en-US" sz="800" dirty="0"/>
              <a:t>Filter Basics: Anti-Aliasing. (</a:t>
            </a:r>
            <a:r>
              <a:rPr lang="en-US" sz="800" dirty="0" err="1"/>
              <a:t>n.d.</a:t>
            </a:r>
            <a:r>
              <a:rPr lang="en-US" sz="800" dirty="0"/>
              <a:t>). Retrieved from https://</a:t>
            </a:r>
            <a:r>
              <a:rPr lang="en-US" sz="800" dirty="0" smtClean="0"/>
              <a:t>www.maximintegrated.com/en/app-notes/index.mvp/id/928</a:t>
            </a:r>
          </a:p>
          <a:p>
            <a:pPr marL="228600" indent="-228600">
              <a:buFont typeface="+mj-lt"/>
              <a:buAutoNum type="arabicPeriod"/>
            </a:pPr>
            <a:r>
              <a:rPr lang="en-US" sz="800" dirty="0"/>
              <a:t>Wazir, L., Mohammad, B., Muhammad, M., &amp; Syed, S. (2014). Performance Analysis of Analog Butterworth Low Pass Filter as Compared to </a:t>
            </a:r>
            <a:r>
              <a:rPr lang="en-US" sz="800" dirty="0" err="1"/>
              <a:t>Chebyshev</a:t>
            </a:r>
            <a:r>
              <a:rPr lang="en-US" sz="800" dirty="0"/>
              <a:t> Type-I Filter, </a:t>
            </a:r>
            <a:r>
              <a:rPr lang="en-US" sz="800" dirty="0" err="1"/>
              <a:t>Chebyshev</a:t>
            </a:r>
            <a:r>
              <a:rPr lang="en-US" sz="800" dirty="0"/>
              <a:t> Type-II Filter and Elliptical Filter. </a:t>
            </a:r>
            <a:r>
              <a:rPr lang="en-US" sz="800" i="1" dirty="0"/>
              <a:t>Circuits and Systems</a:t>
            </a:r>
            <a:r>
              <a:rPr lang="en-US" sz="800" dirty="0"/>
              <a:t>, </a:t>
            </a:r>
            <a:r>
              <a:rPr lang="en-US" sz="800" i="1" dirty="0"/>
              <a:t>5</a:t>
            </a:r>
            <a:r>
              <a:rPr lang="en-US" sz="800" dirty="0"/>
              <a:t>, 209–216. http://doi.org/http://</a:t>
            </a:r>
            <a:r>
              <a:rPr lang="en-US" sz="800" dirty="0" smtClean="0"/>
              <a:t>dx.doi.org/10.4236/cs.2014.59023</a:t>
            </a:r>
            <a:endParaRPr lang="en-US" sz="800" dirty="0" smtClean="0">
              <a:cs typeface="Arial"/>
            </a:endParaRPr>
          </a:p>
          <a:p>
            <a:pPr marL="228600" indent="-228600">
              <a:buFont typeface="+mj-lt"/>
              <a:buAutoNum type="arabicPeriod"/>
            </a:pPr>
            <a:r>
              <a:rPr lang="en-US" sz="800" dirty="0" err="1"/>
              <a:t>Masnadi-Shirazi</a:t>
            </a:r>
            <a:r>
              <a:rPr lang="en-US" sz="800" dirty="0"/>
              <a:t>, M. A., &amp; </a:t>
            </a:r>
            <a:r>
              <a:rPr lang="en-US" sz="800" dirty="0" err="1"/>
              <a:t>Aleshams</a:t>
            </a:r>
            <a:r>
              <a:rPr lang="en-US" sz="800" dirty="0"/>
              <a:t>, M. (2003). Laguerre discrete-time filter design. </a:t>
            </a:r>
            <a:r>
              <a:rPr lang="en-US" sz="800" i="1" dirty="0"/>
              <a:t>Computers &amp; Electrical Engineers</a:t>
            </a:r>
            <a:r>
              <a:rPr lang="en-US" sz="800" dirty="0"/>
              <a:t>, </a:t>
            </a:r>
            <a:r>
              <a:rPr lang="en-US" sz="800" i="1" dirty="0"/>
              <a:t>29</a:t>
            </a:r>
            <a:r>
              <a:rPr lang="en-US" sz="800" dirty="0"/>
              <a:t>(1), 173–192</a:t>
            </a:r>
            <a:r>
              <a:rPr lang="en-US" sz="800" dirty="0" smtClean="0"/>
              <a:t>.</a:t>
            </a:r>
            <a:endParaRPr lang="en-US" sz="800" dirty="0" smtClean="0">
              <a:cs typeface="Arial"/>
            </a:endParaRPr>
          </a:p>
          <a:p>
            <a:pPr marL="228600" indent="-228600">
              <a:buFont typeface="+mj-lt"/>
              <a:buAutoNum type="arabicPeriod"/>
            </a:pPr>
            <a:r>
              <a:rPr lang="en-US" sz="800" dirty="0" err="1"/>
              <a:t>Manosube</a:t>
            </a:r>
            <a:r>
              <a:rPr lang="en-US" sz="800" dirty="0"/>
              <a:t>, A., </a:t>
            </a:r>
            <a:r>
              <a:rPr lang="en-US" sz="800" dirty="0" err="1"/>
              <a:t>Koseeyaporn</a:t>
            </a:r>
            <a:r>
              <a:rPr lang="en-US" sz="800" dirty="0"/>
              <a:t>, J., &amp; </a:t>
            </a:r>
            <a:r>
              <a:rPr lang="en-US" sz="800" dirty="0" err="1"/>
              <a:t>Wardkein</a:t>
            </a:r>
            <a:r>
              <a:rPr lang="en-US" sz="800" dirty="0"/>
              <a:t>, P. (2014). PLI Cancellation in ECG Signal Based on Adaptive Filter by Using Wiener-</a:t>
            </a:r>
            <a:r>
              <a:rPr lang="en-US" sz="800" dirty="0" err="1"/>
              <a:t>Hopf</a:t>
            </a:r>
            <a:r>
              <a:rPr lang="en-US" sz="800" dirty="0"/>
              <a:t> Equation for Providing Initial Condition. </a:t>
            </a:r>
            <a:r>
              <a:rPr lang="en-US" sz="800" i="1" dirty="0"/>
              <a:t>Computational and Mathematical Methods in Medicine</a:t>
            </a:r>
            <a:r>
              <a:rPr lang="en-US" sz="800" dirty="0"/>
              <a:t>, </a:t>
            </a:r>
            <a:r>
              <a:rPr lang="en-US" sz="800" i="1" dirty="0"/>
              <a:t>2014</a:t>
            </a:r>
            <a:r>
              <a:rPr lang="en-US" sz="800" dirty="0"/>
              <a:t>, 11. http://doi.org/http://</a:t>
            </a:r>
            <a:r>
              <a:rPr lang="en-US" sz="800" dirty="0" smtClean="0"/>
              <a:t>dx.doi.org/10.1155/2014/471409</a:t>
            </a:r>
          </a:p>
          <a:p>
            <a:pPr marL="228600" indent="-228600">
              <a:buFont typeface="+mj-lt"/>
              <a:buAutoNum type="arabicPeriod"/>
            </a:pPr>
            <a:r>
              <a:rPr lang="en-US" sz="800" dirty="0" smtClean="0">
                <a:cs typeface="Arial"/>
              </a:rPr>
              <a:t>Transversal Filter drawn by Meagan H.</a:t>
            </a:r>
          </a:p>
          <a:p>
            <a:pPr marL="228600" indent="-228600">
              <a:buFont typeface="+mj-lt"/>
              <a:buAutoNum type="arabicPeriod"/>
            </a:pPr>
            <a:r>
              <a:rPr lang="en-US" sz="800" dirty="0" smtClean="0">
                <a:cs typeface="Arial"/>
              </a:rPr>
              <a:t>All-Pass Filter drawn by Meagan H.</a:t>
            </a:r>
          </a:p>
          <a:p>
            <a:pPr marL="228600" indent="-228600">
              <a:buFont typeface="+mj-lt"/>
              <a:buAutoNum type="arabicPeriod"/>
            </a:pPr>
            <a:r>
              <a:rPr lang="en-US" sz="800" dirty="0" smtClean="0">
                <a:cs typeface="Arial"/>
              </a:rPr>
              <a:t>Transversal </a:t>
            </a:r>
            <a:r>
              <a:rPr lang="en-US" sz="800" dirty="0">
                <a:cs typeface="Arial"/>
              </a:rPr>
              <a:t>Filter Response, http://www.tc.umn.edu/~erick205/Papers/paper.html</a:t>
            </a:r>
            <a:endParaRPr lang="en-US" sz="800" dirty="0" smtClean="0">
              <a:cs typeface="Arial"/>
            </a:endParaRPr>
          </a:p>
          <a:p>
            <a:pPr marL="228600" indent="-228600">
              <a:buFont typeface="+mj-lt"/>
              <a:buAutoNum type="arabicPeriod"/>
            </a:pPr>
            <a:r>
              <a:rPr lang="en-US" sz="800" dirty="0" err="1" smtClean="0">
                <a:cs typeface="Arial"/>
              </a:rPr>
              <a:t>Hihg</a:t>
            </a:r>
            <a:r>
              <a:rPr lang="en-US" sz="800" dirty="0" smtClean="0">
                <a:cs typeface="Arial"/>
              </a:rPr>
              <a:t>-Pass Filters, </a:t>
            </a:r>
            <a:r>
              <a:rPr lang="en-US" sz="800" dirty="0">
                <a:cs typeface="Arial"/>
              </a:rPr>
              <a:t>Low-Pass </a:t>
            </a:r>
            <a:r>
              <a:rPr lang="en-US" sz="800" dirty="0" smtClean="0">
                <a:cs typeface="Arial"/>
              </a:rPr>
              <a:t>Filters, 2015 </a:t>
            </a:r>
            <a:r>
              <a:rPr lang="en-US" sz="800" dirty="0">
                <a:cs typeface="Arial"/>
              </a:rPr>
              <a:t>http://www.allaboutcircuits.com/textbook/alternating-current/chpt-8/high-pass-filters/</a:t>
            </a:r>
            <a:endParaRPr lang="en-US" sz="800" dirty="0" smtClean="0">
              <a:cs typeface="Arial"/>
            </a:endParaRPr>
          </a:p>
          <a:p>
            <a:pPr marL="228600" indent="-228600">
              <a:buFont typeface="+mj-lt"/>
              <a:buAutoNum type="arabicPeriod"/>
            </a:pPr>
            <a:r>
              <a:rPr lang="en-US" sz="800" dirty="0" smtClean="0">
                <a:cs typeface="Arial"/>
              </a:rPr>
              <a:t>Filter Compare</a:t>
            </a:r>
          </a:p>
          <a:p>
            <a:pPr marL="228600" indent="-228600">
              <a:buFont typeface="+mj-lt"/>
              <a:buAutoNum type="arabicPeriod"/>
            </a:pPr>
            <a:r>
              <a:rPr lang="en-US" sz="800" dirty="0" smtClean="0">
                <a:cs typeface="Arial"/>
              </a:rPr>
              <a:t>Transversal </a:t>
            </a:r>
            <a:r>
              <a:rPr lang="en-US" sz="800" dirty="0" smtClean="0">
                <a:cs typeface="Arial"/>
              </a:rPr>
              <a:t>Filter drawn by Meagan H.</a:t>
            </a:r>
            <a:endParaRPr lang="en-US" sz="800" dirty="0" smtClean="0">
              <a:cs typeface="Arial"/>
            </a:endParaRPr>
          </a:p>
          <a:p>
            <a:pPr marL="228600" indent="-228600">
              <a:buFont typeface="+mj-lt"/>
              <a:buAutoNum type="arabicPeriod"/>
            </a:pPr>
            <a:r>
              <a:rPr lang="en-US" sz="800" dirty="0" smtClean="0">
                <a:cs typeface="Arial"/>
              </a:rPr>
              <a:t>All Pass </a:t>
            </a:r>
            <a:r>
              <a:rPr lang="en-US" sz="800" dirty="0">
                <a:cs typeface="Arial"/>
              </a:rPr>
              <a:t>Filter </a:t>
            </a:r>
            <a:r>
              <a:rPr lang="en-US" sz="800" dirty="0" err="1">
                <a:cs typeface="Arial"/>
              </a:rPr>
              <a:t>Filter</a:t>
            </a:r>
            <a:r>
              <a:rPr lang="en-US" sz="800" dirty="0">
                <a:cs typeface="Arial"/>
              </a:rPr>
              <a:t> drawn by Meagan H</a:t>
            </a:r>
            <a:r>
              <a:rPr lang="en-US" sz="800" dirty="0" smtClean="0">
                <a:cs typeface="Arial"/>
              </a:rPr>
              <a:t>.</a:t>
            </a:r>
            <a:endParaRPr lang="en-US" sz="800" dirty="0" smtClean="0">
              <a:cs typeface="Arial"/>
            </a:endParaRPr>
          </a:p>
          <a:p>
            <a:pPr marL="228600" indent="-228600">
              <a:buFont typeface="+mj-lt"/>
              <a:buAutoNum type="arabicPeriod"/>
            </a:pPr>
            <a:r>
              <a:rPr lang="en-US" sz="800" dirty="0" smtClean="0">
                <a:cs typeface="Arial"/>
              </a:rPr>
              <a:t>Transversal Response</a:t>
            </a:r>
          </a:p>
          <a:p>
            <a:pPr marL="228600" indent="-228600">
              <a:buFont typeface="+mj-lt"/>
              <a:buAutoNum type="arabicPeriod"/>
            </a:pPr>
            <a:r>
              <a:rPr lang="en-US" sz="800" dirty="0">
                <a:cs typeface="Arial"/>
              </a:rPr>
              <a:t>http://www.oandp.org/jpo/library/2003_03_107.aspConsiderations </a:t>
            </a:r>
            <a:r>
              <a:rPr lang="en-US" sz="800" dirty="0" smtClean="0">
                <a:cs typeface="Arial"/>
              </a:rPr>
              <a:t>Outlined by Josh, Jake and Meagan</a:t>
            </a:r>
          </a:p>
          <a:p>
            <a:pPr marL="228600" indent="-228600">
              <a:buFont typeface="+mj-lt"/>
              <a:buAutoNum type="arabicPeriod"/>
            </a:pPr>
            <a:r>
              <a:rPr lang="en-US" sz="800" dirty="0" smtClean="0">
                <a:cs typeface="Arial"/>
              </a:rPr>
              <a:t>Hydraulics System Outline drawn by Josh F.</a:t>
            </a:r>
          </a:p>
          <a:p>
            <a:pPr marL="228600" indent="-228600">
              <a:buFont typeface="+mj-lt"/>
              <a:buAutoNum type="arabicPeriod"/>
            </a:pPr>
            <a:r>
              <a:rPr lang="en-US" sz="800" dirty="0"/>
              <a:t>https://www.physicsforums.com/threads/pressure-diameter-and-flow-in-a-pneumatic-system.742188/ Photo Taken by Jake Z. of Vinyl Fabric</a:t>
            </a:r>
          </a:p>
          <a:p>
            <a:pPr marL="228600" indent="-228600">
              <a:buFont typeface="+mj-lt"/>
              <a:buAutoNum type="arabicPeriod"/>
            </a:pPr>
            <a:r>
              <a:rPr lang="en-US" sz="800" dirty="0" smtClean="0">
                <a:cs typeface="Arial"/>
              </a:rPr>
              <a:t>Filter </a:t>
            </a:r>
            <a:r>
              <a:rPr lang="en-US" sz="800" dirty="0">
                <a:cs typeface="Arial"/>
              </a:rPr>
              <a:t>drawn by Meagan H.</a:t>
            </a:r>
            <a:endParaRPr lang="en-US" sz="800" dirty="0"/>
          </a:p>
          <a:p>
            <a:pPr marL="228600" indent="-228600">
              <a:buFont typeface="+mj-lt"/>
              <a:buAutoNum type="arabicPeriod"/>
            </a:pPr>
            <a:r>
              <a:rPr lang="en-US" sz="800" dirty="0" smtClean="0"/>
              <a:t>Photo </a:t>
            </a:r>
            <a:r>
              <a:rPr lang="en-US" sz="800" dirty="0" smtClean="0"/>
              <a:t>taken by Jake Z. of plastic mold</a:t>
            </a:r>
          </a:p>
          <a:p>
            <a:pPr marL="228600" indent="-228600">
              <a:buFont typeface="+mj-lt"/>
              <a:buAutoNum type="arabicPeriod"/>
            </a:pPr>
            <a:r>
              <a:rPr lang="en-US" sz="800" dirty="0"/>
              <a:t>SURGICAL TUBING | </a:t>
            </a:r>
            <a:r>
              <a:rPr lang="en-US" sz="800" dirty="0" err="1" smtClean="0"/>
              <a:t>Brownells</a:t>
            </a:r>
            <a:endParaRPr lang="en-US" sz="800" dirty="0" smtClean="0"/>
          </a:p>
          <a:p>
            <a:pPr marL="228600" indent="-228600">
              <a:buFont typeface="+mj-lt"/>
              <a:buAutoNum type="arabicPeriod"/>
            </a:pPr>
            <a:r>
              <a:rPr lang="en-US" sz="800" dirty="0" smtClean="0"/>
              <a:t>Outline of Circuit drawn by Meagan H. Photo of NXP LCP176x </a:t>
            </a:r>
            <a:r>
              <a:rPr lang="en-US" sz="800" dirty="0"/>
              <a:t>from http://www.nxp.com</a:t>
            </a:r>
            <a:r>
              <a:rPr lang="en-US" sz="800" dirty="0" smtClean="0"/>
              <a:t>/</a:t>
            </a:r>
          </a:p>
          <a:p>
            <a:pPr marL="228600" indent="-228600">
              <a:buFont typeface="+mj-lt"/>
              <a:buAutoNum type="arabicPeriod"/>
            </a:pPr>
            <a:r>
              <a:rPr lang="en-US" sz="800" dirty="0"/>
              <a:t>http://www.ebay.com/itm/NXP-ARM-Cortex-M3-LPC1768-Mini-DK2-Development-board-/181045434143?hash=item2a2726171f</a:t>
            </a:r>
          </a:p>
          <a:p>
            <a:pPr marL="228600" indent="-228600">
              <a:buFont typeface="+mj-lt"/>
              <a:buAutoNum type="arabicPeriod"/>
            </a:pPr>
            <a:r>
              <a:rPr lang="en-US" sz="800" dirty="0" smtClean="0"/>
              <a:t>http</a:t>
            </a:r>
            <a:r>
              <a:rPr lang="en-US" sz="800" dirty="0"/>
              <a:t>://</a:t>
            </a:r>
            <a:r>
              <a:rPr lang="en-US" sz="800" dirty="0" smtClean="0"/>
              <a:t>www.firgelli.com/products.php?id=41</a:t>
            </a:r>
          </a:p>
          <a:p>
            <a:pPr marL="228600" indent="-228600">
              <a:buFont typeface="+mj-lt"/>
              <a:buAutoNum type="arabicPeriod"/>
            </a:pPr>
            <a:r>
              <a:rPr lang="en-US" sz="800" dirty="0" smtClean="0"/>
              <a:t>User Interface outline Drawn by Meagan H.</a:t>
            </a:r>
          </a:p>
          <a:p>
            <a:pPr marL="228600" indent="-228600">
              <a:buFont typeface="+mj-lt"/>
              <a:buAutoNum type="arabicPeriod"/>
            </a:pPr>
            <a:r>
              <a:rPr lang="en-US" sz="800" dirty="0" smtClean="0"/>
              <a:t>Flex Wires, </a:t>
            </a:r>
            <a:r>
              <a:rPr lang="en-US" sz="800" dirty="0"/>
              <a:t>http://en.esskabel.de/ffc-fdc/C21/ </a:t>
            </a:r>
            <a:endParaRPr lang="en-US" sz="800" dirty="0" smtClean="0"/>
          </a:p>
          <a:p>
            <a:pPr marL="228600" indent="-228600">
              <a:buFont typeface="+mj-lt"/>
              <a:buAutoNum type="arabicPeriod"/>
            </a:pPr>
            <a:r>
              <a:rPr lang="en-US" sz="800" dirty="0" smtClean="0"/>
              <a:t>Prosthetic Sock, </a:t>
            </a:r>
            <a:r>
              <a:rPr lang="en-US" sz="800" dirty="0"/>
              <a:t>http://</a:t>
            </a:r>
            <a:r>
              <a:rPr lang="en-US" sz="800" dirty="0" smtClean="0"/>
              <a:t>www.knitrite.com/about.html</a:t>
            </a:r>
          </a:p>
          <a:p>
            <a:pPr marL="228600" indent="-228600">
              <a:buFont typeface="+mj-lt"/>
              <a:buAutoNum type="arabicPeriod"/>
            </a:pPr>
            <a:r>
              <a:rPr lang="en-US" sz="800" dirty="0"/>
              <a:t>http://</a:t>
            </a:r>
            <a:r>
              <a:rPr lang="en-US" sz="800" dirty="0" err="1"/>
              <a:t>www.rehab.research.va.gov</a:t>
            </a:r>
            <a:r>
              <a:rPr lang="en-US" sz="800" dirty="0"/>
              <a:t>/jour/2013/504/images/pantall504f01lb.jpg</a:t>
            </a:r>
            <a:endParaRPr lang="en-US" sz="800" dirty="0" smtClean="0"/>
          </a:p>
          <a:p>
            <a:pPr marL="228600" indent="-228600">
              <a:buFont typeface="+mj-lt"/>
              <a:buAutoNum type="arabicPeriod"/>
            </a:pPr>
            <a:r>
              <a:rPr lang="en-US" sz="800" dirty="0" smtClean="0"/>
              <a:t>Main Control Diagram drawn by Jake Z.</a:t>
            </a:r>
          </a:p>
          <a:p>
            <a:pPr marL="228600" indent="-228600">
              <a:buFont typeface="+mj-lt"/>
              <a:buAutoNum type="arabicPeriod"/>
            </a:pPr>
            <a:r>
              <a:rPr lang="en-US" sz="800" dirty="0" smtClean="0"/>
              <a:t>Control Interrupt </a:t>
            </a:r>
            <a:r>
              <a:rPr lang="en-US" sz="800" dirty="0"/>
              <a:t>Diagram drawn by Jake Z</a:t>
            </a:r>
            <a:r>
              <a:rPr lang="en-US" sz="800" dirty="0" smtClean="0"/>
              <a:t>.</a:t>
            </a:r>
          </a:p>
          <a:p>
            <a:pPr marL="0" indent="0">
              <a:buNone/>
            </a:pPr>
            <a:r>
              <a:rPr lang="en-US" sz="800" dirty="0"/>
              <a:t/>
            </a:r>
            <a:br>
              <a:rPr lang="en-US" sz="800" dirty="0"/>
            </a:br>
            <a:endParaRPr lang="en-US" sz="800" dirty="0" smtClean="0"/>
          </a:p>
          <a:p>
            <a:pPr marL="228600" indent="-228600">
              <a:buFont typeface="+mj-lt"/>
              <a:buAutoNum type="arabicPeriod"/>
            </a:pPr>
            <a:endParaRPr lang="en-US" sz="800" dirty="0"/>
          </a:p>
          <a:p>
            <a:pPr marL="228600" indent="-228600">
              <a:buFont typeface="+mj-lt"/>
              <a:buAutoNum type="arabicPeriod"/>
            </a:pPr>
            <a:endParaRPr lang="en-US" sz="800" dirty="0" smtClean="0">
              <a:cs typeface="Arial"/>
            </a:endParaRPr>
          </a:p>
          <a:p>
            <a:pPr marL="228600" indent="-228600">
              <a:buFont typeface="+mj-lt"/>
              <a:buAutoNum type="arabicPeriod"/>
            </a:pPr>
            <a:endParaRPr lang="en-US" sz="800" dirty="0" smtClean="0">
              <a:cs typeface="Arial"/>
            </a:endParaRPr>
          </a:p>
          <a:p>
            <a:pPr marL="228600" indent="-228600">
              <a:buFont typeface="+mj-lt"/>
              <a:buAutoNum type="arabicPeriod"/>
            </a:pPr>
            <a:endParaRPr lang="en-US" sz="800" dirty="0" smtClean="0">
              <a:cs typeface="Arial"/>
            </a:endParaRPr>
          </a:p>
          <a:p>
            <a:pPr marL="228600" indent="-228600">
              <a:buFont typeface="+mj-lt"/>
              <a:buAutoNum type="arabicPeriod"/>
            </a:pPr>
            <a:endParaRPr lang="en-US" sz="800" dirty="0"/>
          </a:p>
          <a:p>
            <a:pPr marL="228600" indent="-228600">
              <a:buFont typeface="+mj-lt"/>
              <a:buAutoNum type="arabicPeriod"/>
            </a:pPr>
            <a:endParaRPr lang="en-US" sz="800" dirty="0"/>
          </a:p>
        </p:txBody>
      </p:sp>
      <p:sp>
        <p:nvSpPr>
          <p:cNvPr id="6" name="Rectangle 5"/>
          <p:cNvSpPr/>
          <p:nvPr/>
        </p:nvSpPr>
        <p:spPr>
          <a:xfrm>
            <a:off x="0" y="0"/>
            <a:ext cx="9144000"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References</a:t>
            </a:r>
            <a:endParaRPr lang="en-US" dirty="0"/>
          </a:p>
        </p:txBody>
      </p:sp>
      <p:sp>
        <p:nvSpPr>
          <p:cNvPr id="7" name="Rectangle 6"/>
          <p:cNvSpPr/>
          <p:nvPr/>
        </p:nvSpPr>
        <p:spPr>
          <a:xfrm>
            <a:off x="0" y="6350"/>
            <a:ext cx="9144000"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85BAB70-1D09-CE45-A6EB-01E5C68B58BA}" type="slidenum">
              <a:rPr lang="en-US" smtClean="0"/>
              <a:t>56</a:t>
            </a:fld>
            <a:endParaRPr lang="en-US" dirty="0"/>
          </a:p>
        </p:txBody>
      </p:sp>
    </p:spTree>
    <p:extLst>
      <p:ext uri="{BB962C8B-B14F-4D97-AF65-F5344CB8AC3E}">
        <p14:creationId xmlns:p14="http://schemas.microsoft.com/office/powerpoint/2010/main" val="22704917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a:t>
            </a:r>
            <a:endParaRPr lang="en-US" dirty="0"/>
          </a:p>
        </p:txBody>
      </p:sp>
      <p:sp>
        <p:nvSpPr>
          <p:cNvPr id="6" name="Slide Number Placeholder 5"/>
          <p:cNvSpPr>
            <a:spLocks noGrp="1"/>
          </p:cNvSpPr>
          <p:nvPr>
            <p:ph type="sldNum" sz="quarter" idx="12"/>
          </p:nvPr>
        </p:nvSpPr>
        <p:spPr>
          <a:xfrm>
            <a:off x="8077200" y="11570"/>
            <a:ext cx="1066800" cy="329184"/>
          </a:xfrm>
        </p:spPr>
        <p:txBody>
          <a:bodyPr/>
          <a:lstStyle/>
          <a:p>
            <a:pPr algn="r"/>
            <a:fld id="{985BAB70-1D09-CE45-A6EB-01E5C68B58BA}" type="slidenum">
              <a:rPr lang="en-US" smtClean="0"/>
              <a:pPr algn="r"/>
              <a:t>6</a:t>
            </a:fld>
            <a:endParaRPr lang="en-US" dirty="0"/>
          </a:p>
        </p:txBody>
      </p:sp>
      <p:graphicFrame>
        <p:nvGraphicFramePr>
          <p:cNvPr id="11" name="Diagram 10"/>
          <p:cNvGraphicFramePr/>
          <p:nvPr>
            <p:extLst>
              <p:ext uri="{D42A27DB-BD31-4B8C-83A1-F6EECF244321}">
                <p14:modId xmlns:p14="http://schemas.microsoft.com/office/powerpoint/2010/main" val="1881002377"/>
              </p:ext>
            </p:extLst>
          </p:nvPr>
        </p:nvGraphicFramePr>
        <p:xfrm>
          <a:off x="185734" y="1524000"/>
          <a:ext cx="8851921" cy="515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350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Analysis</a:t>
            </a:r>
            <a:endParaRPr lang="en-US" dirty="0"/>
          </a:p>
        </p:txBody>
      </p:sp>
      <p:sp>
        <p:nvSpPr>
          <p:cNvPr id="4" name="Slide Number Placeholder 3"/>
          <p:cNvSpPr>
            <a:spLocks noGrp="1"/>
          </p:cNvSpPr>
          <p:nvPr>
            <p:ph type="sldNum" sz="quarter" idx="12"/>
          </p:nvPr>
        </p:nvSpPr>
        <p:spPr>
          <a:xfrm>
            <a:off x="8077200" y="0"/>
            <a:ext cx="1066800" cy="329184"/>
          </a:xfrm>
        </p:spPr>
        <p:txBody>
          <a:bodyPr/>
          <a:lstStyle/>
          <a:p>
            <a:pPr algn="r"/>
            <a:fld id="{985BAB70-1D09-CE45-A6EB-01E5C68B58BA}" type="slidenum">
              <a:rPr lang="en-US" smtClean="0"/>
              <a:pPr algn="r"/>
              <a:t>7</a:t>
            </a:fld>
            <a:endParaRPr lang="en-US" dirty="0"/>
          </a:p>
        </p:txBody>
      </p:sp>
    </p:spTree>
    <p:extLst>
      <p:ext uri="{BB962C8B-B14F-4D97-AF65-F5344CB8AC3E}">
        <p14:creationId xmlns:p14="http://schemas.microsoft.com/office/powerpoint/2010/main" val="1905973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FDA/CDRH Certification</a:t>
            </a:r>
            <a:endParaRPr lang="en-US" dirty="0"/>
          </a:p>
        </p:txBody>
      </p:sp>
      <p:sp>
        <p:nvSpPr>
          <p:cNvPr id="3" name="Content Placeholder 2"/>
          <p:cNvSpPr>
            <a:spLocks noGrp="1"/>
          </p:cNvSpPr>
          <p:nvPr>
            <p:ph idx="1"/>
          </p:nvPr>
        </p:nvSpPr>
        <p:spPr>
          <a:xfrm>
            <a:off x="457200" y="1759604"/>
            <a:ext cx="8229600" cy="2140974"/>
          </a:xfrm>
        </p:spPr>
        <p:txBody>
          <a:bodyPr/>
          <a:lstStyle/>
          <a:p>
            <a:pPr>
              <a:spcBef>
                <a:spcPts val="800"/>
              </a:spcBef>
            </a:pPr>
            <a:r>
              <a:rPr lang="en-US" dirty="0" smtClean="0"/>
              <a:t>3 Categories</a:t>
            </a:r>
          </a:p>
          <a:p>
            <a:pPr>
              <a:spcBef>
                <a:spcPts val="800"/>
              </a:spcBef>
            </a:pPr>
            <a:r>
              <a:rPr lang="en-US" dirty="0" smtClean="0"/>
              <a:t>Based upon regulatory control required for safety</a:t>
            </a:r>
          </a:p>
          <a:p>
            <a:pPr>
              <a:spcBef>
                <a:spcPts val="800"/>
              </a:spcBef>
            </a:pPr>
            <a:r>
              <a:rPr lang="en-US" dirty="0" smtClean="0"/>
              <a:t>Detailed testing data recorded for future certification</a:t>
            </a:r>
            <a:endParaRPr lang="en-US" dirty="0"/>
          </a:p>
        </p:txBody>
      </p:sp>
      <p:graphicFrame>
        <p:nvGraphicFramePr>
          <p:cNvPr id="8" name="Diagram 7"/>
          <p:cNvGraphicFramePr/>
          <p:nvPr>
            <p:extLst>
              <p:ext uri="{D42A27DB-BD31-4B8C-83A1-F6EECF244321}">
                <p14:modId xmlns:p14="http://schemas.microsoft.com/office/powerpoint/2010/main" val="776037797"/>
              </p:ext>
            </p:extLst>
          </p:nvPr>
        </p:nvGraphicFramePr>
        <p:xfrm>
          <a:off x="1262693" y="3014258"/>
          <a:ext cx="6618613" cy="3384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7881306" y="5579319"/>
            <a:ext cx="418704" cy="261610"/>
          </a:xfrm>
          <a:prstGeom prst="rect">
            <a:avLst/>
          </a:prstGeom>
        </p:spPr>
        <p:txBody>
          <a:bodyPr wrap="none">
            <a:spAutoFit/>
          </a:bodyPr>
          <a:lstStyle/>
          <a:p>
            <a:r>
              <a:rPr lang="en-US" sz="1100" dirty="0" smtClean="0"/>
              <a:t>[11]</a:t>
            </a:r>
            <a:endParaRPr lang="en-US" sz="1100" dirty="0"/>
          </a:p>
        </p:txBody>
      </p:sp>
      <p:sp>
        <p:nvSpPr>
          <p:cNvPr id="5" name="Slide Number Placeholder 4"/>
          <p:cNvSpPr>
            <a:spLocks noGrp="1"/>
          </p:cNvSpPr>
          <p:nvPr>
            <p:ph type="sldNum" sz="quarter" idx="12"/>
          </p:nvPr>
        </p:nvSpPr>
        <p:spPr>
          <a:xfrm>
            <a:off x="8077200" y="0"/>
            <a:ext cx="1066800" cy="329184"/>
          </a:xfrm>
        </p:spPr>
        <p:txBody>
          <a:bodyPr/>
          <a:lstStyle/>
          <a:p>
            <a:pPr algn="r"/>
            <a:fld id="{985BAB70-1D09-CE45-A6EB-01E5C68B58BA}" type="slidenum">
              <a:rPr lang="en-US" smtClean="0"/>
              <a:pPr algn="r"/>
              <a:t>8</a:t>
            </a:fld>
            <a:endParaRPr lang="en-US"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0774" y="4857750"/>
            <a:ext cx="1957627" cy="195762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2790" y="4949378"/>
            <a:ext cx="1108982" cy="1774371"/>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r="25711"/>
          <a:stretch/>
        </p:blipFill>
        <p:spPr>
          <a:xfrm>
            <a:off x="6589048" y="4939853"/>
            <a:ext cx="1110261" cy="1793421"/>
          </a:xfrm>
          <a:prstGeom prst="rect">
            <a:avLst/>
          </a:prstGeom>
        </p:spPr>
      </p:pic>
      <p:sp>
        <p:nvSpPr>
          <p:cNvPr id="14" name="Rectangle 13"/>
          <p:cNvSpPr/>
          <p:nvPr/>
        </p:nvSpPr>
        <p:spPr>
          <a:xfrm>
            <a:off x="2955429" y="6446045"/>
            <a:ext cx="418704" cy="261610"/>
          </a:xfrm>
          <a:prstGeom prst="rect">
            <a:avLst/>
          </a:prstGeom>
        </p:spPr>
        <p:txBody>
          <a:bodyPr wrap="none">
            <a:spAutoFit/>
          </a:bodyPr>
          <a:lstStyle/>
          <a:p>
            <a:r>
              <a:rPr lang="en-US" sz="1100" dirty="0" smtClean="0"/>
              <a:t>[13]</a:t>
            </a:r>
            <a:endParaRPr lang="en-US" sz="1100" dirty="0"/>
          </a:p>
        </p:txBody>
      </p:sp>
      <p:sp>
        <p:nvSpPr>
          <p:cNvPr id="15" name="Rectangle 14"/>
          <p:cNvSpPr/>
          <p:nvPr/>
        </p:nvSpPr>
        <p:spPr>
          <a:xfrm>
            <a:off x="5439528" y="6446045"/>
            <a:ext cx="418704" cy="261610"/>
          </a:xfrm>
          <a:prstGeom prst="rect">
            <a:avLst/>
          </a:prstGeom>
        </p:spPr>
        <p:txBody>
          <a:bodyPr wrap="none">
            <a:spAutoFit/>
          </a:bodyPr>
          <a:lstStyle/>
          <a:p>
            <a:r>
              <a:rPr lang="en-US" sz="1100" dirty="0" smtClean="0"/>
              <a:t>[14]</a:t>
            </a:r>
            <a:endParaRPr lang="en-US" sz="1100" dirty="0"/>
          </a:p>
        </p:txBody>
      </p:sp>
      <p:sp>
        <p:nvSpPr>
          <p:cNvPr id="16" name="Rectangle 15"/>
          <p:cNvSpPr/>
          <p:nvPr/>
        </p:nvSpPr>
        <p:spPr>
          <a:xfrm>
            <a:off x="7611723" y="6446045"/>
            <a:ext cx="418704" cy="261610"/>
          </a:xfrm>
          <a:prstGeom prst="rect">
            <a:avLst/>
          </a:prstGeom>
        </p:spPr>
        <p:txBody>
          <a:bodyPr wrap="none">
            <a:spAutoFit/>
          </a:bodyPr>
          <a:lstStyle/>
          <a:p>
            <a:r>
              <a:rPr lang="en-US" sz="1100" dirty="0" smtClean="0"/>
              <a:t>[15]</a:t>
            </a:r>
            <a:endParaRPr lang="en-US" sz="1100" dirty="0"/>
          </a:p>
        </p:txBody>
      </p:sp>
    </p:spTree>
    <p:extLst>
      <p:ext uri="{BB962C8B-B14F-4D97-AF65-F5344CB8AC3E}">
        <p14:creationId xmlns:p14="http://schemas.microsoft.com/office/powerpoint/2010/main" val="2388167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Socket Solutions</a:t>
            </a:r>
            <a:endParaRPr lang="en-US" dirty="0"/>
          </a:p>
        </p:txBody>
      </p:sp>
      <p:sp>
        <p:nvSpPr>
          <p:cNvPr id="3" name="Content Placeholder 2"/>
          <p:cNvSpPr>
            <a:spLocks noGrp="1"/>
          </p:cNvSpPr>
          <p:nvPr>
            <p:ph idx="1"/>
          </p:nvPr>
        </p:nvSpPr>
        <p:spPr>
          <a:xfrm>
            <a:off x="457200" y="1600200"/>
            <a:ext cx="4599992" cy="4876800"/>
          </a:xfrm>
        </p:spPr>
        <p:txBody>
          <a:bodyPr>
            <a:normAutofit/>
          </a:bodyPr>
          <a:lstStyle/>
          <a:p>
            <a:r>
              <a:rPr lang="en-US" dirty="0" smtClean="0"/>
              <a:t>Mechanically adjusting</a:t>
            </a:r>
          </a:p>
          <a:p>
            <a:endParaRPr lang="en-US" dirty="0"/>
          </a:p>
          <a:p>
            <a:r>
              <a:rPr lang="en-US" dirty="0" smtClean="0"/>
              <a:t>Vacuum Suspension</a:t>
            </a:r>
          </a:p>
          <a:p>
            <a:endParaRPr lang="en-US" dirty="0"/>
          </a:p>
          <a:p>
            <a:r>
              <a:rPr lang="en-US" dirty="0" smtClean="0"/>
              <a:t>Inflatable Inserts/Bladders</a:t>
            </a:r>
          </a:p>
          <a:p>
            <a:endParaRPr lang="en-US" dirty="0"/>
          </a:p>
          <a:p>
            <a:r>
              <a:rPr lang="en-US" dirty="0" smtClean="0"/>
              <a:t>Compression Release Stabilized (CRS) Socket</a:t>
            </a:r>
            <a:endParaRPr lang="en-US" dirty="0"/>
          </a:p>
        </p:txBody>
      </p:sp>
      <p:sp>
        <p:nvSpPr>
          <p:cNvPr id="5" name="Slide Number Placeholder 4"/>
          <p:cNvSpPr>
            <a:spLocks noGrp="1"/>
          </p:cNvSpPr>
          <p:nvPr>
            <p:ph type="sldNum" sz="quarter" idx="12"/>
          </p:nvPr>
        </p:nvSpPr>
        <p:spPr>
          <a:xfrm>
            <a:off x="8077200" y="0"/>
            <a:ext cx="1066800" cy="329184"/>
          </a:xfrm>
        </p:spPr>
        <p:txBody>
          <a:bodyPr/>
          <a:lstStyle/>
          <a:p>
            <a:pPr algn="r"/>
            <a:fld id="{985BAB70-1D09-CE45-A6EB-01E5C68B58BA}" type="slidenum">
              <a:rPr lang="en-US" smtClean="0"/>
              <a:pPr algn="r"/>
              <a:t>9</a:t>
            </a:fld>
            <a:endParaRPr lang="en-US" dirty="0"/>
          </a:p>
        </p:txBody>
      </p:sp>
      <p:grpSp>
        <p:nvGrpSpPr>
          <p:cNvPr id="11" name="Group 10"/>
          <p:cNvGrpSpPr>
            <a:grpSpLocks noChangeAspect="1"/>
          </p:cNvGrpSpPr>
          <p:nvPr/>
        </p:nvGrpSpPr>
        <p:grpSpPr>
          <a:xfrm>
            <a:off x="5187851" y="1728216"/>
            <a:ext cx="3005207" cy="3488533"/>
            <a:chOff x="4898571" y="1717152"/>
            <a:chExt cx="3400025" cy="3946849"/>
          </a:xfrm>
        </p:grpSpPr>
        <p:pic>
          <p:nvPicPr>
            <p:cNvPr id="6" name="Shape 178"/>
            <p:cNvPicPr preferRelativeResize="0">
              <a:picLocks noChangeAspect="1"/>
            </p:cNvPicPr>
            <p:nvPr/>
          </p:nvPicPr>
          <p:blipFill rotWithShape="1">
            <a:blip r:embed="rId2">
              <a:alphaModFix/>
              <a:extLst>
                <a:ext uri="{BEBA8EAE-BF5A-486C-A8C5-ECC9F3942E4B}">
                  <a14:imgProps xmlns:a14="http://schemas.microsoft.com/office/drawing/2010/main">
                    <a14:imgLayer r:embed="rId3">
                      <a14:imgEffect>
                        <a14:backgroundRemoval t="0" b="98184" l="4394" r="99697">
                          <a14:foregroundMark x1="46515" y1="87763" x2="46515" y2="87763"/>
                          <a14:foregroundMark x1="61515" y1="58987" x2="61515" y2="58987"/>
                          <a14:foregroundMark x1="59242" y1="57839" x2="59242" y2="57839"/>
                          <a14:foregroundMark x1="59848" y1="52390" x2="59848" y2="52390"/>
                          <a14:foregroundMark x1="62121" y1="52103" x2="62121" y2="52103"/>
                          <a14:foregroundMark x1="61515" y1="64723" x2="61515" y2="64723"/>
                          <a14:foregroundMark x1="65152" y1="64054" x2="65152" y2="64054"/>
                          <a14:foregroundMark x1="71212" y1="88337" x2="71212" y2="88337"/>
                        </a14:backgroundRemoval>
                      </a14:imgEffect>
                    </a14:imgLayer>
                  </a14:imgProps>
                </a:ext>
              </a:extLst>
            </a:blip>
            <a:srcRect/>
            <a:stretch/>
          </p:blipFill>
          <p:spPr>
            <a:xfrm>
              <a:off x="4898571" y="1748670"/>
              <a:ext cx="1599216" cy="1969941"/>
            </a:xfrm>
            <a:prstGeom prst="rect">
              <a:avLst/>
            </a:prstGeom>
            <a:noFill/>
            <a:ln>
              <a:noFill/>
            </a:ln>
          </p:spPr>
        </p:pic>
        <p:pic>
          <p:nvPicPr>
            <p:cNvPr id="7" name="Shape 185"/>
            <p:cNvPicPr preferRelativeResize="0">
              <a:picLocks noChangeAspect="1"/>
            </p:cNvPicPr>
            <p:nvPr/>
          </p:nvPicPr>
          <p:blipFill rotWithShape="1">
            <a:blip r:embed="rId4">
              <a:alphaModFix/>
            </a:blip>
            <a:srcRect l="14323" r="5651"/>
            <a:stretch/>
          </p:blipFill>
          <p:spPr>
            <a:xfrm>
              <a:off x="4916411" y="3612572"/>
              <a:ext cx="1581376" cy="2051429"/>
            </a:xfrm>
            <a:prstGeom prst="rect">
              <a:avLst/>
            </a:prstGeom>
            <a:noFill/>
            <a:ln>
              <a:noFill/>
            </a:ln>
          </p:spPr>
        </p:pic>
        <p:pic>
          <p:nvPicPr>
            <p:cNvPr id="8" name="Shape 192"/>
            <p:cNvPicPr preferRelativeResize="0">
              <a:picLocks noChangeAspect="1"/>
            </p:cNvPicPr>
            <p:nvPr/>
          </p:nvPicPr>
          <p:blipFill rotWithShape="1">
            <a:blip r:embed="rId5">
              <a:alphaModFix/>
            </a:blip>
            <a:srcRect l="46824" r="1688"/>
            <a:stretch/>
          </p:blipFill>
          <p:spPr>
            <a:xfrm>
              <a:off x="6497787" y="1717152"/>
              <a:ext cx="1800809" cy="1886409"/>
            </a:xfrm>
            <a:prstGeom prst="rect">
              <a:avLst/>
            </a:prstGeom>
            <a:noFill/>
            <a:ln>
              <a:noFill/>
            </a:ln>
          </p:spPr>
        </p:pic>
        <p:pic>
          <p:nvPicPr>
            <p:cNvPr id="10" name="Picture 9"/>
            <p:cNvPicPr>
              <a:picLocks noChangeAspect="1"/>
            </p:cNvPicPr>
            <p:nvPr/>
          </p:nvPicPr>
          <p:blipFill>
            <a:blip r:embed="rId6"/>
            <a:stretch>
              <a:fillRect/>
            </a:stretch>
          </p:blipFill>
          <p:spPr>
            <a:xfrm>
              <a:off x="6619090" y="3612572"/>
              <a:ext cx="1513045" cy="2051429"/>
            </a:xfrm>
            <a:prstGeom prst="rect">
              <a:avLst/>
            </a:prstGeom>
          </p:spPr>
        </p:pic>
      </p:grpSp>
    </p:spTree>
    <p:extLst>
      <p:ext uri="{BB962C8B-B14F-4D97-AF65-F5344CB8AC3E}">
        <p14:creationId xmlns:p14="http://schemas.microsoft.com/office/powerpoint/2010/main" val="28092928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3598</TotalTime>
  <Words>3803</Words>
  <Application>Microsoft Office PowerPoint</Application>
  <PresentationFormat>On-screen Show (4:3)</PresentationFormat>
  <Paragraphs>657</Paragraphs>
  <Slides>56</Slides>
  <Notes>33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Wingdings</vt:lpstr>
      <vt:lpstr>Clarity</vt:lpstr>
      <vt:lpstr>Dynamic Adjusting Prosthetic Socket</vt:lpstr>
      <vt:lpstr>Project significance</vt:lpstr>
      <vt:lpstr>Current Prosthesis</vt:lpstr>
      <vt:lpstr>Purpose</vt:lpstr>
      <vt:lpstr>Improvements</vt:lpstr>
      <vt:lpstr>Project Objectives</vt:lpstr>
      <vt:lpstr>Research   Analysis</vt:lpstr>
      <vt:lpstr>FDA/CDRH Certification</vt:lpstr>
      <vt:lpstr>Types of Socket Solutions</vt:lpstr>
      <vt:lpstr>Mechanically Adjusting</vt:lpstr>
      <vt:lpstr>Vacuum Suspension</vt:lpstr>
      <vt:lpstr>Inflatable Air Inserts</vt:lpstr>
      <vt:lpstr>Inflatable Liquid Bladder</vt:lpstr>
      <vt:lpstr>Compression Release Stabilized </vt:lpstr>
      <vt:lpstr>Dynamic Adjusting Prosthetic Socket (DAPS)</vt:lpstr>
      <vt:lpstr>Bladder Types</vt:lpstr>
      <vt:lpstr>Electromyograms (EMG)</vt:lpstr>
      <vt:lpstr>Signal Noise</vt:lpstr>
      <vt:lpstr>Noise Removal</vt:lpstr>
      <vt:lpstr>Noise Removal</vt:lpstr>
      <vt:lpstr>Noise Removal</vt:lpstr>
      <vt:lpstr>Noise Removal</vt:lpstr>
      <vt:lpstr>Noise Removal</vt:lpstr>
      <vt:lpstr>Signal Analysis</vt:lpstr>
      <vt:lpstr>Design review</vt:lpstr>
      <vt:lpstr>Bladder Actuation Design</vt:lpstr>
      <vt:lpstr>Bladder Actuation Design</vt:lpstr>
      <vt:lpstr>Hydraulics Diagram</vt:lpstr>
      <vt:lpstr>Hydraulics Calculations</vt:lpstr>
      <vt:lpstr>Bladders Prototypes</vt:lpstr>
      <vt:lpstr>Bladders Prototypes</vt:lpstr>
      <vt:lpstr>Bladders Prototypes</vt:lpstr>
      <vt:lpstr>Bladders Prototypes</vt:lpstr>
      <vt:lpstr>Design Matrix</vt:lpstr>
      <vt:lpstr>Sensing &amp; Control</vt:lpstr>
      <vt:lpstr>Filtering Circuit</vt:lpstr>
      <vt:lpstr>Filtering Circuit</vt:lpstr>
      <vt:lpstr>System Control</vt:lpstr>
      <vt:lpstr>System Control</vt:lpstr>
      <vt:lpstr>System Control</vt:lpstr>
      <vt:lpstr>EMG Wiring</vt:lpstr>
      <vt:lpstr>EMG Wiring</vt:lpstr>
      <vt:lpstr>EMG Placement</vt:lpstr>
      <vt:lpstr>Control Algorithms</vt:lpstr>
      <vt:lpstr>Control Algorithms</vt:lpstr>
      <vt:lpstr>Safety</vt:lpstr>
      <vt:lpstr>Safety</vt:lpstr>
      <vt:lpstr>Safety</vt:lpstr>
      <vt:lpstr>Project Timeline</vt:lpstr>
      <vt:lpstr>A-Term Schedule</vt:lpstr>
      <vt:lpstr>B-Term Schedule </vt:lpstr>
      <vt:lpstr>C- Term Schedule  </vt:lpstr>
      <vt:lpstr>Thank you!</vt:lpstr>
      <vt:lpstr>Questions?</vt:lpstr>
      <vt:lpstr>References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Mollie Myers</dc:creator>
  <cp:lastModifiedBy>Hopeman, Morgan W</cp:lastModifiedBy>
  <cp:revision>71</cp:revision>
  <dcterms:created xsi:type="dcterms:W3CDTF">2015-09-27T15:28:21Z</dcterms:created>
  <dcterms:modified xsi:type="dcterms:W3CDTF">2015-10-02T17:45:15Z</dcterms:modified>
</cp:coreProperties>
</file>